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2"/>
  </p:sldMasterIdLst>
  <p:notesMasterIdLst>
    <p:notesMasterId r:id="rId28"/>
  </p:notesMasterIdLst>
  <p:handoutMasterIdLst>
    <p:handoutMasterId r:id="rId29"/>
  </p:handoutMasterIdLst>
  <p:sldIdLst>
    <p:sldId id="270" r:id="rId3"/>
    <p:sldId id="271" r:id="rId4"/>
    <p:sldId id="272" r:id="rId5"/>
    <p:sldId id="275" r:id="rId6"/>
    <p:sldId id="298" r:id="rId7"/>
    <p:sldId id="277" r:id="rId8"/>
    <p:sldId id="296" r:id="rId9"/>
    <p:sldId id="297"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960">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23" autoAdjust="0"/>
    <p:restoredTop sz="94660"/>
  </p:normalViewPr>
  <p:slideViewPr>
    <p:cSldViewPr snapToGrid="0">
      <p:cViewPr varScale="1">
        <p:scale>
          <a:sx n="118" d="100"/>
          <a:sy n="118" d="100"/>
        </p:scale>
        <p:origin x="96" y="96"/>
      </p:cViewPr>
      <p:guideLst>
        <p:guide orient="horz" pos="2160"/>
        <p:guide orient="horz" pos="39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6BDE9-D026-4C99-9D9A-CAB790CCD8CE}" type="doc">
      <dgm:prSet loTypeId="urn:microsoft.com/office/officeart/2005/8/layout/radial6" loCatId="cycle" qsTypeId="urn:microsoft.com/office/officeart/2005/8/quickstyle/3d4" qsCatId="3D" csTypeId="urn:microsoft.com/office/officeart/2005/8/colors/accent0_3" csCatId="mainScheme" phldr="1"/>
      <dgm:spPr/>
      <dgm:t>
        <a:bodyPr/>
        <a:lstStyle/>
        <a:p>
          <a:endParaRPr lang="en-US"/>
        </a:p>
      </dgm:t>
    </dgm:pt>
    <dgm:pt modelId="{9B94A478-6475-4E4A-B909-6390454CDE4A}">
      <dgm:prSet phldrT="[Text]"/>
      <dgm:spPr/>
      <dgm:t>
        <a:bodyPr/>
        <a:lstStyle/>
        <a:p>
          <a:r>
            <a:rPr lang="en-US" dirty="0" smtClean="0"/>
            <a:t>OTRS Help Desk</a:t>
          </a:r>
          <a:endParaRPr lang="en-US" dirty="0"/>
        </a:p>
      </dgm:t>
    </dgm:pt>
    <dgm:pt modelId="{469E833C-EDF0-40B7-B990-DCAA1534F101}" type="parTrans" cxnId="{F6E6EBBB-F36D-4153-A02B-6E25AFB3798A}">
      <dgm:prSet/>
      <dgm:spPr/>
      <dgm:t>
        <a:bodyPr/>
        <a:lstStyle/>
        <a:p>
          <a:endParaRPr lang="en-US"/>
        </a:p>
      </dgm:t>
    </dgm:pt>
    <dgm:pt modelId="{BA3ABCDA-69DC-48D1-8739-45402E07BCCB}" type="sibTrans" cxnId="{F6E6EBBB-F36D-4153-A02B-6E25AFB3798A}">
      <dgm:prSet/>
      <dgm:spPr/>
      <dgm:t>
        <a:bodyPr/>
        <a:lstStyle/>
        <a:p>
          <a:endParaRPr lang="en-US"/>
        </a:p>
      </dgm:t>
    </dgm:pt>
    <dgm:pt modelId="{997E5414-5232-4D26-A78F-5FBD5B9963D0}">
      <dgm:prSet phldrT="[Text]" custT="1"/>
      <dgm:spPr/>
      <dgm:t>
        <a:bodyPr/>
        <a:lstStyle/>
        <a:p>
          <a:r>
            <a:rPr lang="en-US" sz="1050" b="1" dirty="0" smtClean="0"/>
            <a:t>Ticket Management</a:t>
          </a:r>
          <a:endParaRPr lang="en-US" sz="1050" b="1" dirty="0"/>
        </a:p>
      </dgm:t>
    </dgm:pt>
    <dgm:pt modelId="{25598B6C-2B3D-4847-8047-12068D0A5AC3}" type="parTrans" cxnId="{67BE8CAE-73B3-451A-B233-3BF3C290DF5E}">
      <dgm:prSet/>
      <dgm:spPr/>
      <dgm:t>
        <a:bodyPr/>
        <a:lstStyle/>
        <a:p>
          <a:endParaRPr lang="en-US"/>
        </a:p>
      </dgm:t>
    </dgm:pt>
    <dgm:pt modelId="{2BE61DF4-DC4C-4EB6-9A52-900B6EA8D41B}" type="sibTrans" cxnId="{67BE8CAE-73B3-451A-B233-3BF3C290DF5E}">
      <dgm:prSet/>
      <dgm:spPr/>
      <dgm:t>
        <a:bodyPr/>
        <a:lstStyle/>
        <a:p>
          <a:endParaRPr lang="en-US"/>
        </a:p>
      </dgm:t>
    </dgm:pt>
    <dgm:pt modelId="{973A9A12-C35E-4BAD-8285-F2C6D996453E}">
      <dgm:prSet phldrT="[Text]" custT="1"/>
      <dgm:spPr/>
      <dgm:t>
        <a:bodyPr/>
        <a:lstStyle/>
        <a:p>
          <a:r>
            <a:rPr lang="en-US" sz="1050" b="1" dirty="0" smtClean="0"/>
            <a:t>Self Service</a:t>
          </a:r>
          <a:endParaRPr lang="en-US" sz="1050" b="1" dirty="0"/>
        </a:p>
      </dgm:t>
    </dgm:pt>
    <dgm:pt modelId="{32CF607A-FA31-48AD-A5EB-A64B242602EA}" type="parTrans" cxnId="{08FF2763-9DA2-49C2-AF38-6466BD23BB09}">
      <dgm:prSet/>
      <dgm:spPr/>
      <dgm:t>
        <a:bodyPr/>
        <a:lstStyle/>
        <a:p>
          <a:endParaRPr lang="en-US"/>
        </a:p>
      </dgm:t>
    </dgm:pt>
    <dgm:pt modelId="{09EE6131-BD68-4E26-9B88-D2BA9683C0AF}" type="sibTrans" cxnId="{08FF2763-9DA2-49C2-AF38-6466BD23BB09}">
      <dgm:prSet/>
      <dgm:spPr/>
      <dgm:t>
        <a:bodyPr/>
        <a:lstStyle/>
        <a:p>
          <a:endParaRPr lang="en-US"/>
        </a:p>
      </dgm:t>
    </dgm:pt>
    <dgm:pt modelId="{D21FE41D-7615-4EB3-B80A-4F98C8460F55}">
      <dgm:prSet phldrT="[Text]" custT="1"/>
      <dgm:spPr/>
      <dgm:t>
        <a:bodyPr/>
        <a:lstStyle/>
        <a:p>
          <a:r>
            <a:rPr lang="en-US" sz="1050" b="1" dirty="0" smtClean="0"/>
            <a:t>Reporting</a:t>
          </a:r>
          <a:endParaRPr lang="en-US" sz="1050" b="1" dirty="0"/>
        </a:p>
      </dgm:t>
    </dgm:pt>
    <dgm:pt modelId="{D1769C2A-261E-48E0-8CD6-6C33F998C6DD}" type="parTrans" cxnId="{2CEE8D0C-09DB-472C-9FAF-062DA9620033}">
      <dgm:prSet/>
      <dgm:spPr/>
      <dgm:t>
        <a:bodyPr/>
        <a:lstStyle/>
        <a:p>
          <a:endParaRPr lang="en-US"/>
        </a:p>
      </dgm:t>
    </dgm:pt>
    <dgm:pt modelId="{45D32191-AEFE-4791-8C87-A537C22CC5A1}" type="sibTrans" cxnId="{2CEE8D0C-09DB-472C-9FAF-062DA9620033}">
      <dgm:prSet/>
      <dgm:spPr/>
      <dgm:t>
        <a:bodyPr/>
        <a:lstStyle/>
        <a:p>
          <a:endParaRPr lang="en-US"/>
        </a:p>
      </dgm:t>
    </dgm:pt>
    <dgm:pt modelId="{0F2D7266-E9A2-41D3-886A-50C2C5AE02A3}">
      <dgm:prSet phldrT="[Text]" custT="1"/>
      <dgm:spPr/>
      <dgm:t>
        <a:bodyPr/>
        <a:lstStyle/>
        <a:p>
          <a:r>
            <a:rPr lang="en-US" sz="1050" b="1" dirty="0" smtClean="0"/>
            <a:t>Knowledge  Management</a:t>
          </a:r>
          <a:endParaRPr lang="en-US" sz="1050" b="1" dirty="0"/>
        </a:p>
      </dgm:t>
    </dgm:pt>
    <dgm:pt modelId="{3F34BA05-9419-4F98-99EB-7DCBC704F130}" type="parTrans" cxnId="{1DFF379D-9562-4A6B-90ED-6F24BA1368F1}">
      <dgm:prSet/>
      <dgm:spPr/>
      <dgm:t>
        <a:bodyPr/>
        <a:lstStyle/>
        <a:p>
          <a:endParaRPr lang="en-US"/>
        </a:p>
      </dgm:t>
    </dgm:pt>
    <dgm:pt modelId="{0FA9968F-4F46-4FE6-AEE5-AD612368EC7D}" type="sibTrans" cxnId="{1DFF379D-9562-4A6B-90ED-6F24BA1368F1}">
      <dgm:prSet/>
      <dgm:spPr/>
      <dgm:t>
        <a:bodyPr/>
        <a:lstStyle/>
        <a:p>
          <a:endParaRPr lang="en-US"/>
        </a:p>
      </dgm:t>
    </dgm:pt>
    <dgm:pt modelId="{08286A5C-0A23-4786-A71D-BA726054469C}">
      <dgm:prSet phldrT="[Text]" custT="1"/>
      <dgm:spPr/>
      <dgm:t>
        <a:bodyPr/>
        <a:lstStyle/>
        <a:p>
          <a:r>
            <a:rPr lang="en-US" sz="1050" b="1" dirty="0" smtClean="0"/>
            <a:t>Access Management </a:t>
          </a:r>
          <a:endParaRPr lang="en-US" sz="1050" b="1" dirty="0"/>
        </a:p>
      </dgm:t>
    </dgm:pt>
    <dgm:pt modelId="{B6A75C29-A705-4796-87E6-701AA67A840D}" type="parTrans" cxnId="{E0DEB576-3857-49F5-AB0E-3F33C45F7AC3}">
      <dgm:prSet/>
      <dgm:spPr/>
      <dgm:t>
        <a:bodyPr/>
        <a:lstStyle/>
        <a:p>
          <a:endParaRPr lang="en-US"/>
        </a:p>
      </dgm:t>
    </dgm:pt>
    <dgm:pt modelId="{5EB4299C-C704-4840-9B62-C66D51E2830E}" type="sibTrans" cxnId="{E0DEB576-3857-49F5-AB0E-3F33C45F7AC3}">
      <dgm:prSet/>
      <dgm:spPr/>
      <dgm:t>
        <a:bodyPr/>
        <a:lstStyle/>
        <a:p>
          <a:endParaRPr lang="en-US"/>
        </a:p>
      </dgm:t>
    </dgm:pt>
    <dgm:pt modelId="{F1A2F555-FDF6-4D07-A1E7-1BEB61BAAB21}" type="pres">
      <dgm:prSet presAssocID="{23F6BDE9-D026-4C99-9D9A-CAB790CCD8CE}" presName="Name0" presStyleCnt="0">
        <dgm:presLayoutVars>
          <dgm:chMax val="1"/>
          <dgm:dir/>
          <dgm:animLvl val="ctr"/>
          <dgm:resizeHandles val="exact"/>
        </dgm:presLayoutVars>
      </dgm:prSet>
      <dgm:spPr/>
      <dgm:t>
        <a:bodyPr/>
        <a:lstStyle/>
        <a:p>
          <a:endParaRPr lang="en-US"/>
        </a:p>
      </dgm:t>
    </dgm:pt>
    <dgm:pt modelId="{4522D925-7901-4882-9E78-7B64230EC5D2}" type="pres">
      <dgm:prSet presAssocID="{9B94A478-6475-4E4A-B909-6390454CDE4A}" presName="centerShape" presStyleLbl="node0" presStyleIdx="0" presStyleCnt="1"/>
      <dgm:spPr/>
      <dgm:t>
        <a:bodyPr/>
        <a:lstStyle/>
        <a:p>
          <a:endParaRPr lang="en-US"/>
        </a:p>
      </dgm:t>
    </dgm:pt>
    <dgm:pt modelId="{0C2DB44E-9B87-4F32-AB73-5320F9A68456}" type="pres">
      <dgm:prSet presAssocID="{997E5414-5232-4D26-A78F-5FBD5B9963D0}" presName="node" presStyleLbl="node1" presStyleIdx="0" presStyleCnt="5">
        <dgm:presLayoutVars>
          <dgm:bulletEnabled val="1"/>
        </dgm:presLayoutVars>
      </dgm:prSet>
      <dgm:spPr/>
      <dgm:t>
        <a:bodyPr/>
        <a:lstStyle/>
        <a:p>
          <a:endParaRPr lang="en-US"/>
        </a:p>
      </dgm:t>
    </dgm:pt>
    <dgm:pt modelId="{6F42D0BF-9FA8-441C-BCA3-88DAB3CFAE34}" type="pres">
      <dgm:prSet presAssocID="{997E5414-5232-4D26-A78F-5FBD5B9963D0}" presName="dummy" presStyleCnt="0"/>
      <dgm:spPr/>
      <dgm:t>
        <a:bodyPr/>
        <a:lstStyle/>
        <a:p>
          <a:endParaRPr lang="en-US"/>
        </a:p>
      </dgm:t>
    </dgm:pt>
    <dgm:pt modelId="{E8E7DE1E-F099-41C7-ABDE-8940CC8CF8A3}" type="pres">
      <dgm:prSet presAssocID="{2BE61DF4-DC4C-4EB6-9A52-900B6EA8D41B}" presName="sibTrans" presStyleLbl="sibTrans2D1" presStyleIdx="0" presStyleCnt="5"/>
      <dgm:spPr/>
      <dgm:t>
        <a:bodyPr/>
        <a:lstStyle/>
        <a:p>
          <a:endParaRPr lang="en-US"/>
        </a:p>
      </dgm:t>
    </dgm:pt>
    <dgm:pt modelId="{FBEB2ED4-A11C-4726-9F33-2A5E1304075A}" type="pres">
      <dgm:prSet presAssocID="{0F2D7266-E9A2-41D3-886A-50C2C5AE02A3}" presName="node" presStyleLbl="node1" presStyleIdx="1" presStyleCnt="5">
        <dgm:presLayoutVars>
          <dgm:bulletEnabled val="1"/>
        </dgm:presLayoutVars>
      </dgm:prSet>
      <dgm:spPr/>
      <dgm:t>
        <a:bodyPr/>
        <a:lstStyle/>
        <a:p>
          <a:endParaRPr lang="en-US"/>
        </a:p>
      </dgm:t>
    </dgm:pt>
    <dgm:pt modelId="{BDD1E625-EC5D-4996-A355-E97FC710BD5F}" type="pres">
      <dgm:prSet presAssocID="{0F2D7266-E9A2-41D3-886A-50C2C5AE02A3}" presName="dummy" presStyleCnt="0"/>
      <dgm:spPr/>
      <dgm:t>
        <a:bodyPr/>
        <a:lstStyle/>
        <a:p>
          <a:endParaRPr lang="en-US"/>
        </a:p>
      </dgm:t>
    </dgm:pt>
    <dgm:pt modelId="{9BB535D6-03A3-471C-A06A-DDFA16FF5FF2}" type="pres">
      <dgm:prSet presAssocID="{0FA9968F-4F46-4FE6-AEE5-AD612368EC7D}" presName="sibTrans" presStyleLbl="sibTrans2D1" presStyleIdx="1" presStyleCnt="5"/>
      <dgm:spPr/>
      <dgm:t>
        <a:bodyPr/>
        <a:lstStyle/>
        <a:p>
          <a:endParaRPr lang="en-US"/>
        </a:p>
      </dgm:t>
    </dgm:pt>
    <dgm:pt modelId="{9BAF62CA-9367-42CE-86E8-2E948030D175}" type="pres">
      <dgm:prSet presAssocID="{973A9A12-C35E-4BAD-8285-F2C6D996453E}" presName="node" presStyleLbl="node1" presStyleIdx="2" presStyleCnt="5">
        <dgm:presLayoutVars>
          <dgm:bulletEnabled val="1"/>
        </dgm:presLayoutVars>
      </dgm:prSet>
      <dgm:spPr/>
      <dgm:t>
        <a:bodyPr/>
        <a:lstStyle/>
        <a:p>
          <a:endParaRPr lang="en-US"/>
        </a:p>
      </dgm:t>
    </dgm:pt>
    <dgm:pt modelId="{309170A7-0A9B-424A-81EF-8099F88C18E8}" type="pres">
      <dgm:prSet presAssocID="{973A9A12-C35E-4BAD-8285-F2C6D996453E}" presName="dummy" presStyleCnt="0"/>
      <dgm:spPr/>
      <dgm:t>
        <a:bodyPr/>
        <a:lstStyle/>
        <a:p>
          <a:endParaRPr lang="en-US"/>
        </a:p>
      </dgm:t>
    </dgm:pt>
    <dgm:pt modelId="{B3BF4F73-FB2B-4F8D-A012-FE202A2C2015}" type="pres">
      <dgm:prSet presAssocID="{09EE6131-BD68-4E26-9B88-D2BA9683C0AF}" presName="sibTrans" presStyleLbl="sibTrans2D1" presStyleIdx="2" presStyleCnt="5"/>
      <dgm:spPr/>
      <dgm:t>
        <a:bodyPr/>
        <a:lstStyle/>
        <a:p>
          <a:endParaRPr lang="en-US"/>
        </a:p>
      </dgm:t>
    </dgm:pt>
    <dgm:pt modelId="{B9AB82BF-CB36-4B27-AD44-D9A8406DD84E}" type="pres">
      <dgm:prSet presAssocID="{D21FE41D-7615-4EB3-B80A-4F98C8460F55}" presName="node" presStyleLbl="node1" presStyleIdx="3" presStyleCnt="5">
        <dgm:presLayoutVars>
          <dgm:bulletEnabled val="1"/>
        </dgm:presLayoutVars>
      </dgm:prSet>
      <dgm:spPr/>
      <dgm:t>
        <a:bodyPr/>
        <a:lstStyle/>
        <a:p>
          <a:endParaRPr lang="en-US"/>
        </a:p>
      </dgm:t>
    </dgm:pt>
    <dgm:pt modelId="{1580B001-9F80-4611-B87E-02A6B6FF737D}" type="pres">
      <dgm:prSet presAssocID="{D21FE41D-7615-4EB3-B80A-4F98C8460F55}" presName="dummy" presStyleCnt="0"/>
      <dgm:spPr/>
      <dgm:t>
        <a:bodyPr/>
        <a:lstStyle/>
        <a:p>
          <a:endParaRPr lang="en-US"/>
        </a:p>
      </dgm:t>
    </dgm:pt>
    <dgm:pt modelId="{145F5789-A663-42F4-9F1B-E049B1C9090E}" type="pres">
      <dgm:prSet presAssocID="{45D32191-AEFE-4791-8C87-A537C22CC5A1}" presName="sibTrans" presStyleLbl="sibTrans2D1" presStyleIdx="3" presStyleCnt="5"/>
      <dgm:spPr/>
      <dgm:t>
        <a:bodyPr/>
        <a:lstStyle/>
        <a:p>
          <a:endParaRPr lang="en-US"/>
        </a:p>
      </dgm:t>
    </dgm:pt>
    <dgm:pt modelId="{B8FC5970-835E-458F-8718-5758BC0C2C3B}" type="pres">
      <dgm:prSet presAssocID="{08286A5C-0A23-4786-A71D-BA726054469C}" presName="node" presStyleLbl="node1" presStyleIdx="4" presStyleCnt="5" custRadScaleRad="99844" custRadScaleInc="2560">
        <dgm:presLayoutVars>
          <dgm:bulletEnabled val="1"/>
        </dgm:presLayoutVars>
      </dgm:prSet>
      <dgm:spPr/>
      <dgm:t>
        <a:bodyPr/>
        <a:lstStyle/>
        <a:p>
          <a:endParaRPr lang="en-US"/>
        </a:p>
      </dgm:t>
    </dgm:pt>
    <dgm:pt modelId="{E3180ADB-1FB4-4D2C-B276-9EAE4270D3CF}" type="pres">
      <dgm:prSet presAssocID="{08286A5C-0A23-4786-A71D-BA726054469C}" presName="dummy" presStyleCnt="0"/>
      <dgm:spPr/>
      <dgm:t>
        <a:bodyPr/>
        <a:lstStyle/>
        <a:p>
          <a:endParaRPr lang="en-US"/>
        </a:p>
      </dgm:t>
    </dgm:pt>
    <dgm:pt modelId="{3CE323BA-4029-41F0-B897-EFA701CF81A1}" type="pres">
      <dgm:prSet presAssocID="{5EB4299C-C704-4840-9B62-C66D51E2830E}" presName="sibTrans" presStyleLbl="sibTrans2D1" presStyleIdx="4" presStyleCnt="5" custLinFactNeighborX="201" custLinFactNeighborY="402" custRadScaleRad="32362" custRadScaleInc="-2147483648"/>
      <dgm:spPr/>
      <dgm:t>
        <a:bodyPr/>
        <a:lstStyle/>
        <a:p>
          <a:endParaRPr lang="en-US"/>
        </a:p>
      </dgm:t>
    </dgm:pt>
  </dgm:ptLst>
  <dgm:cxnLst>
    <dgm:cxn modelId="{A7306BF1-DDF2-4D53-BE2E-5E8F844B93FC}" type="presOf" srcId="{45D32191-AEFE-4791-8C87-A537C22CC5A1}" destId="{145F5789-A663-42F4-9F1B-E049B1C9090E}" srcOrd="0" destOrd="0" presId="urn:microsoft.com/office/officeart/2005/8/layout/radial6"/>
    <dgm:cxn modelId="{67BE8CAE-73B3-451A-B233-3BF3C290DF5E}" srcId="{9B94A478-6475-4E4A-B909-6390454CDE4A}" destId="{997E5414-5232-4D26-A78F-5FBD5B9963D0}" srcOrd="0" destOrd="0" parTransId="{25598B6C-2B3D-4847-8047-12068D0A5AC3}" sibTransId="{2BE61DF4-DC4C-4EB6-9A52-900B6EA8D41B}"/>
    <dgm:cxn modelId="{F6E6EBBB-F36D-4153-A02B-6E25AFB3798A}" srcId="{23F6BDE9-D026-4C99-9D9A-CAB790CCD8CE}" destId="{9B94A478-6475-4E4A-B909-6390454CDE4A}" srcOrd="0" destOrd="0" parTransId="{469E833C-EDF0-40B7-B990-DCAA1534F101}" sibTransId="{BA3ABCDA-69DC-48D1-8739-45402E07BCCB}"/>
    <dgm:cxn modelId="{CFBCD78A-B691-4596-8511-FA13D6259D74}" type="presOf" srcId="{08286A5C-0A23-4786-A71D-BA726054469C}" destId="{B8FC5970-835E-458F-8718-5758BC0C2C3B}" srcOrd="0" destOrd="0" presId="urn:microsoft.com/office/officeart/2005/8/layout/radial6"/>
    <dgm:cxn modelId="{02936295-5AB6-4E61-9624-F0D6545D3241}" type="presOf" srcId="{2BE61DF4-DC4C-4EB6-9A52-900B6EA8D41B}" destId="{E8E7DE1E-F099-41C7-ABDE-8940CC8CF8A3}" srcOrd="0" destOrd="0" presId="urn:microsoft.com/office/officeart/2005/8/layout/radial6"/>
    <dgm:cxn modelId="{A8EDAB92-5A68-45BB-B912-DA3E3E9A19B1}" type="presOf" srcId="{0F2D7266-E9A2-41D3-886A-50C2C5AE02A3}" destId="{FBEB2ED4-A11C-4726-9F33-2A5E1304075A}" srcOrd="0" destOrd="0" presId="urn:microsoft.com/office/officeart/2005/8/layout/radial6"/>
    <dgm:cxn modelId="{1295BE44-F85C-48CD-B982-7DB1311FCCEE}" type="presOf" srcId="{973A9A12-C35E-4BAD-8285-F2C6D996453E}" destId="{9BAF62CA-9367-42CE-86E8-2E948030D175}" srcOrd="0" destOrd="0" presId="urn:microsoft.com/office/officeart/2005/8/layout/radial6"/>
    <dgm:cxn modelId="{E0DEB576-3857-49F5-AB0E-3F33C45F7AC3}" srcId="{9B94A478-6475-4E4A-B909-6390454CDE4A}" destId="{08286A5C-0A23-4786-A71D-BA726054469C}" srcOrd="4" destOrd="0" parTransId="{B6A75C29-A705-4796-87E6-701AA67A840D}" sibTransId="{5EB4299C-C704-4840-9B62-C66D51E2830E}"/>
    <dgm:cxn modelId="{1DFF379D-9562-4A6B-90ED-6F24BA1368F1}" srcId="{9B94A478-6475-4E4A-B909-6390454CDE4A}" destId="{0F2D7266-E9A2-41D3-886A-50C2C5AE02A3}" srcOrd="1" destOrd="0" parTransId="{3F34BA05-9419-4F98-99EB-7DCBC704F130}" sibTransId="{0FA9968F-4F46-4FE6-AEE5-AD612368EC7D}"/>
    <dgm:cxn modelId="{EC37AE65-BD09-465C-9AE3-934D5BC1990D}" type="presOf" srcId="{9B94A478-6475-4E4A-B909-6390454CDE4A}" destId="{4522D925-7901-4882-9E78-7B64230EC5D2}" srcOrd="0" destOrd="0" presId="urn:microsoft.com/office/officeart/2005/8/layout/radial6"/>
    <dgm:cxn modelId="{CA7D8A27-15A0-4948-BF85-1FD6865C0134}" type="presOf" srcId="{09EE6131-BD68-4E26-9B88-D2BA9683C0AF}" destId="{B3BF4F73-FB2B-4F8D-A012-FE202A2C2015}" srcOrd="0" destOrd="0" presId="urn:microsoft.com/office/officeart/2005/8/layout/radial6"/>
    <dgm:cxn modelId="{C60DD608-51A6-4875-8DE5-62BBE4716141}" type="presOf" srcId="{0FA9968F-4F46-4FE6-AEE5-AD612368EC7D}" destId="{9BB535D6-03A3-471C-A06A-DDFA16FF5FF2}" srcOrd="0" destOrd="0" presId="urn:microsoft.com/office/officeart/2005/8/layout/radial6"/>
    <dgm:cxn modelId="{2CEE8D0C-09DB-472C-9FAF-062DA9620033}" srcId="{9B94A478-6475-4E4A-B909-6390454CDE4A}" destId="{D21FE41D-7615-4EB3-B80A-4F98C8460F55}" srcOrd="3" destOrd="0" parTransId="{D1769C2A-261E-48E0-8CD6-6C33F998C6DD}" sibTransId="{45D32191-AEFE-4791-8C87-A537C22CC5A1}"/>
    <dgm:cxn modelId="{08FF2763-9DA2-49C2-AF38-6466BD23BB09}" srcId="{9B94A478-6475-4E4A-B909-6390454CDE4A}" destId="{973A9A12-C35E-4BAD-8285-F2C6D996453E}" srcOrd="2" destOrd="0" parTransId="{32CF607A-FA31-48AD-A5EB-A64B242602EA}" sibTransId="{09EE6131-BD68-4E26-9B88-D2BA9683C0AF}"/>
    <dgm:cxn modelId="{35E80C44-3427-4484-A064-340BC4AB4D3D}" type="presOf" srcId="{997E5414-5232-4D26-A78F-5FBD5B9963D0}" destId="{0C2DB44E-9B87-4F32-AB73-5320F9A68456}" srcOrd="0" destOrd="0" presId="urn:microsoft.com/office/officeart/2005/8/layout/radial6"/>
    <dgm:cxn modelId="{2A20B8B3-A92C-460A-A368-8766886F0840}" type="presOf" srcId="{D21FE41D-7615-4EB3-B80A-4F98C8460F55}" destId="{B9AB82BF-CB36-4B27-AD44-D9A8406DD84E}" srcOrd="0" destOrd="0" presId="urn:microsoft.com/office/officeart/2005/8/layout/radial6"/>
    <dgm:cxn modelId="{C0FCC58C-39B3-46A5-9034-FBBCC6801452}" type="presOf" srcId="{23F6BDE9-D026-4C99-9D9A-CAB790CCD8CE}" destId="{F1A2F555-FDF6-4D07-A1E7-1BEB61BAAB21}" srcOrd="0" destOrd="0" presId="urn:microsoft.com/office/officeart/2005/8/layout/radial6"/>
    <dgm:cxn modelId="{67142CB3-638F-46D3-94CA-36B6919FABFD}" type="presOf" srcId="{5EB4299C-C704-4840-9B62-C66D51E2830E}" destId="{3CE323BA-4029-41F0-B897-EFA701CF81A1}" srcOrd="0" destOrd="0" presId="urn:microsoft.com/office/officeart/2005/8/layout/radial6"/>
    <dgm:cxn modelId="{3969614E-2BEA-4205-A8A0-A4FFCBCF056E}" type="presParOf" srcId="{F1A2F555-FDF6-4D07-A1E7-1BEB61BAAB21}" destId="{4522D925-7901-4882-9E78-7B64230EC5D2}" srcOrd="0" destOrd="0" presId="urn:microsoft.com/office/officeart/2005/8/layout/radial6"/>
    <dgm:cxn modelId="{3ACEA56F-24F6-4D9E-9172-D45913766A70}" type="presParOf" srcId="{F1A2F555-FDF6-4D07-A1E7-1BEB61BAAB21}" destId="{0C2DB44E-9B87-4F32-AB73-5320F9A68456}" srcOrd="1" destOrd="0" presId="urn:microsoft.com/office/officeart/2005/8/layout/radial6"/>
    <dgm:cxn modelId="{BFBDC0BB-2FE4-441C-BA33-B54A4E7D9755}" type="presParOf" srcId="{F1A2F555-FDF6-4D07-A1E7-1BEB61BAAB21}" destId="{6F42D0BF-9FA8-441C-BCA3-88DAB3CFAE34}" srcOrd="2" destOrd="0" presId="urn:microsoft.com/office/officeart/2005/8/layout/radial6"/>
    <dgm:cxn modelId="{AB49F26F-D5D0-433B-AC06-439F146DD23B}" type="presParOf" srcId="{F1A2F555-FDF6-4D07-A1E7-1BEB61BAAB21}" destId="{E8E7DE1E-F099-41C7-ABDE-8940CC8CF8A3}" srcOrd="3" destOrd="0" presId="urn:microsoft.com/office/officeart/2005/8/layout/radial6"/>
    <dgm:cxn modelId="{5F125AE2-FED2-4390-9107-31CC4C08129E}" type="presParOf" srcId="{F1A2F555-FDF6-4D07-A1E7-1BEB61BAAB21}" destId="{FBEB2ED4-A11C-4726-9F33-2A5E1304075A}" srcOrd="4" destOrd="0" presId="urn:microsoft.com/office/officeart/2005/8/layout/radial6"/>
    <dgm:cxn modelId="{86383052-50FF-49EF-8274-74D58E3B5066}" type="presParOf" srcId="{F1A2F555-FDF6-4D07-A1E7-1BEB61BAAB21}" destId="{BDD1E625-EC5D-4996-A355-E97FC710BD5F}" srcOrd="5" destOrd="0" presId="urn:microsoft.com/office/officeart/2005/8/layout/radial6"/>
    <dgm:cxn modelId="{E448936E-81AA-4CF0-942C-EA28B848C135}" type="presParOf" srcId="{F1A2F555-FDF6-4D07-A1E7-1BEB61BAAB21}" destId="{9BB535D6-03A3-471C-A06A-DDFA16FF5FF2}" srcOrd="6" destOrd="0" presId="urn:microsoft.com/office/officeart/2005/8/layout/radial6"/>
    <dgm:cxn modelId="{72AB5F54-C7CB-4484-87EC-B736ED251E86}" type="presParOf" srcId="{F1A2F555-FDF6-4D07-A1E7-1BEB61BAAB21}" destId="{9BAF62CA-9367-42CE-86E8-2E948030D175}" srcOrd="7" destOrd="0" presId="urn:microsoft.com/office/officeart/2005/8/layout/radial6"/>
    <dgm:cxn modelId="{73B26E73-1824-4AF1-9E92-C42B72A1492D}" type="presParOf" srcId="{F1A2F555-FDF6-4D07-A1E7-1BEB61BAAB21}" destId="{309170A7-0A9B-424A-81EF-8099F88C18E8}" srcOrd="8" destOrd="0" presId="urn:microsoft.com/office/officeart/2005/8/layout/radial6"/>
    <dgm:cxn modelId="{BD0A7005-EF70-440A-AA25-8B87E474E16E}" type="presParOf" srcId="{F1A2F555-FDF6-4D07-A1E7-1BEB61BAAB21}" destId="{B3BF4F73-FB2B-4F8D-A012-FE202A2C2015}" srcOrd="9" destOrd="0" presId="urn:microsoft.com/office/officeart/2005/8/layout/radial6"/>
    <dgm:cxn modelId="{8D8BF0A3-AC3B-4656-9F4D-B39BB8F534DD}" type="presParOf" srcId="{F1A2F555-FDF6-4D07-A1E7-1BEB61BAAB21}" destId="{B9AB82BF-CB36-4B27-AD44-D9A8406DD84E}" srcOrd="10" destOrd="0" presId="urn:microsoft.com/office/officeart/2005/8/layout/radial6"/>
    <dgm:cxn modelId="{2E49FF01-B5E3-4CE3-BC9C-CF35504C8A97}" type="presParOf" srcId="{F1A2F555-FDF6-4D07-A1E7-1BEB61BAAB21}" destId="{1580B001-9F80-4611-B87E-02A6B6FF737D}" srcOrd="11" destOrd="0" presId="urn:microsoft.com/office/officeart/2005/8/layout/radial6"/>
    <dgm:cxn modelId="{7A5478D9-DDC2-4B4C-BE68-02B056171806}" type="presParOf" srcId="{F1A2F555-FDF6-4D07-A1E7-1BEB61BAAB21}" destId="{145F5789-A663-42F4-9F1B-E049B1C9090E}" srcOrd="12" destOrd="0" presId="urn:microsoft.com/office/officeart/2005/8/layout/radial6"/>
    <dgm:cxn modelId="{229B9FCF-62B0-42ED-A33E-FE7EDAA792E9}" type="presParOf" srcId="{F1A2F555-FDF6-4D07-A1E7-1BEB61BAAB21}" destId="{B8FC5970-835E-458F-8718-5758BC0C2C3B}" srcOrd="13" destOrd="0" presId="urn:microsoft.com/office/officeart/2005/8/layout/radial6"/>
    <dgm:cxn modelId="{A293D24A-C179-4FC4-A1D5-D746E9AA16DF}" type="presParOf" srcId="{F1A2F555-FDF6-4D07-A1E7-1BEB61BAAB21}" destId="{E3180ADB-1FB4-4D2C-B276-9EAE4270D3CF}" srcOrd="14" destOrd="0" presId="urn:microsoft.com/office/officeart/2005/8/layout/radial6"/>
    <dgm:cxn modelId="{599E6C97-1539-4ABA-BBBD-369C0CDD768D}" type="presParOf" srcId="{F1A2F555-FDF6-4D07-A1E7-1BEB61BAAB21}" destId="{3CE323BA-4029-41F0-B897-EFA701CF81A1}"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323BA-4029-41F0-B897-EFA701CF81A1}">
      <dsp:nvSpPr>
        <dsp:cNvPr id="0" name=""/>
        <dsp:cNvSpPr/>
      </dsp:nvSpPr>
      <dsp:spPr>
        <a:xfrm>
          <a:off x="2049601" y="526136"/>
          <a:ext cx="3422051" cy="3422051"/>
        </a:xfrm>
        <a:prstGeom prst="blockArc">
          <a:avLst>
            <a:gd name="adj1" fmla="val 11915053"/>
            <a:gd name="adj2" fmla="val 16194340"/>
            <a:gd name="adj3" fmla="val 464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45F5789-A663-42F4-9F1B-E049B1C9090E}">
      <dsp:nvSpPr>
        <dsp:cNvPr id="0" name=""/>
        <dsp:cNvSpPr/>
      </dsp:nvSpPr>
      <dsp:spPr>
        <a:xfrm>
          <a:off x="2042181" y="513990"/>
          <a:ext cx="3422051" cy="3422051"/>
        </a:xfrm>
        <a:prstGeom prst="blockArc">
          <a:avLst>
            <a:gd name="adj1" fmla="val 7565621"/>
            <a:gd name="adj2" fmla="val 11918548"/>
            <a:gd name="adj3" fmla="val 464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B3BF4F73-FB2B-4F8D-A012-FE202A2C2015}">
      <dsp:nvSpPr>
        <dsp:cNvPr id="0" name=""/>
        <dsp:cNvSpPr/>
      </dsp:nvSpPr>
      <dsp:spPr>
        <a:xfrm>
          <a:off x="2039971" y="512382"/>
          <a:ext cx="3422051" cy="3422051"/>
        </a:xfrm>
        <a:prstGeom prst="blockArc">
          <a:avLst>
            <a:gd name="adj1" fmla="val 3240000"/>
            <a:gd name="adj2" fmla="val 7560000"/>
            <a:gd name="adj3" fmla="val 464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BB535D6-03A3-471C-A06A-DDFA16FF5FF2}">
      <dsp:nvSpPr>
        <dsp:cNvPr id="0" name=""/>
        <dsp:cNvSpPr/>
      </dsp:nvSpPr>
      <dsp:spPr>
        <a:xfrm>
          <a:off x="2039971" y="512382"/>
          <a:ext cx="3422051" cy="3422051"/>
        </a:xfrm>
        <a:prstGeom prst="blockArc">
          <a:avLst>
            <a:gd name="adj1" fmla="val 20520000"/>
            <a:gd name="adj2" fmla="val 3240000"/>
            <a:gd name="adj3" fmla="val 464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E8E7DE1E-F099-41C7-ABDE-8940CC8CF8A3}">
      <dsp:nvSpPr>
        <dsp:cNvPr id="0" name=""/>
        <dsp:cNvSpPr/>
      </dsp:nvSpPr>
      <dsp:spPr>
        <a:xfrm>
          <a:off x="2039971" y="512382"/>
          <a:ext cx="3422051" cy="3422051"/>
        </a:xfrm>
        <a:prstGeom prst="blockArc">
          <a:avLst>
            <a:gd name="adj1" fmla="val 16200000"/>
            <a:gd name="adj2" fmla="val 20520000"/>
            <a:gd name="adj3" fmla="val 4640"/>
          </a:avLst>
        </a:prstGeom>
        <a:solidFill>
          <a:schemeClr val="dk2">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4522D925-7901-4882-9E78-7B64230EC5D2}">
      <dsp:nvSpPr>
        <dsp:cNvPr id="0" name=""/>
        <dsp:cNvSpPr/>
      </dsp:nvSpPr>
      <dsp:spPr>
        <a:xfrm>
          <a:off x="2963434" y="1435845"/>
          <a:ext cx="1575125" cy="1575125"/>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OTRS Help Desk</a:t>
          </a:r>
          <a:endParaRPr lang="en-US" sz="2700" kern="1200" dirty="0"/>
        </a:p>
      </dsp:txBody>
      <dsp:txXfrm>
        <a:off x="3194106" y="1666517"/>
        <a:ext cx="1113781" cy="1113781"/>
      </dsp:txXfrm>
    </dsp:sp>
    <dsp:sp modelId="{0C2DB44E-9B87-4F32-AB73-5320F9A68456}">
      <dsp:nvSpPr>
        <dsp:cNvPr id="0" name=""/>
        <dsp:cNvSpPr/>
      </dsp:nvSpPr>
      <dsp:spPr>
        <a:xfrm>
          <a:off x="3199703" y="781"/>
          <a:ext cx="1102588" cy="1102588"/>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t>Ticket Management</a:t>
          </a:r>
          <a:endParaRPr lang="en-US" sz="1050" b="1" kern="1200" dirty="0"/>
        </a:p>
      </dsp:txBody>
      <dsp:txXfrm>
        <a:off x="3361173" y="162251"/>
        <a:ext cx="779648" cy="779648"/>
      </dsp:txXfrm>
    </dsp:sp>
    <dsp:sp modelId="{FBEB2ED4-A11C-4726-9F33-2A5E1304075A}">
      <dsp:nvSpPr>
        <dsp:cNvPr id="0" name=""/>
        <dsp:cNvSpPr/>
      </dsp:nvSpPr>
      <dsp:spPr>
        <a:xfrm>
          <a:off x="4789235" y="1155643"/>
          <a:ext cx="1102588" cy="1102588"/>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t>Knowledge  Management</a:t>
          </a:r>
          <a:endParaRPr lang="en-US" sz="1050" b="1" kern="1200" dirty="0"/>
        </a:p>
      </dsp:txBody>
      <dsp:txXfrm>
        <a:off x="4950705" y="1317113"/>
        <a:ext cx="779648" cy="779648"/>
      </dsp:txXfrm>
    </dsp:sp>
    <dsp:sp modelId="{9BAF62CA-9367-42CE-86E8-2E948030D175}">
      <dsp:nvSpPr>
        <dsp:cNvPr id="0" name=""/>
        <dsp:cNvSpPr/>
      </dsp:nvSpPr>
      <dsp:spPr>
        <a:xfrm>
          <a:off x="4182088" y="3024250"/>
          <a:ext cx="1102588" cy="1102588"/>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t>Self Service</a:t>
          </a:r>
          <a:endParaRPr lang="en-US" sz="1050" b="1" kern="1200" dirty="0"/>
        </a:p>
      </dsp:txBody>
      <dsp:txXfrm>
        <a:off x="4343558" y="3185720"/>
        <a:ext cx="779648" cy="779648"/>
      </dsp:txXfrm>
    </dsp:sp>
    <dsp:sp modelId="{B9AB82BF-CB36-4B27-AD44-D9A8406DD84E}">
      <dsp:nvSpPr>
        <dsp:cNvPr id="0" name=""/>
        <dsp:cNvSpPr/>
      </dsp:nvSpPr>
      <dsp:spPr>
        <a:xfrm>
          <a:off x="2217318" y="3024250"/>
          <a:ext cx="1102588" cy="1102588"/>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t>Reporting</a:t>
          </a:r>
          <a:endParaRPr lang="en-US" sz="1050" b="1" kern="1200" dirty="0"/>
        </a:p>
      </dsp:txBody>
      <dsp:txXfrm>
        <a:off x="2378788" y="3185720"/>
        <a:ext cx="779648" cy="779648"/>
      </dsp:txXfrm>
    </dsp:sp>
    <dsp:sp modelId="{B8FC5970-835E-458F-8718-5758BC0C2C3B}">
      <dsp:nvSpPr>
        <dsp:cNvPr id="0" name=""/>
        <dsp:cNvSpPr/>
      </dsp:nvSpPr>
      <dsp:spPr>
        <a:xfrm>
          <a:off x="1618272" y="1139461"/>
          <a:ext cx="1102588" cy="1102588"/>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t>Access Management </a:t>
          </a:r>
          <a:endParaRPr lang="en-US" sz="1050" b="1" kern="1200" dirty="0"/>
        </a:p>
      </dsp:txBody>
      <dsp:txXfrm>
        <a:off x="1779742" y="1300931"/>
        <a:ext cx="779648" cy="77964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64AD19C-13D3-43A0-AF0E-BFA445BE3F32}" type="datetimeFigureOut">
              <a:rPr lang="en-US"/>
              <a:pPr>
                <a:defRPr/>
              </a:pPr>
              <a:t>9/26/2018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entury Gothic" panose="020B0502020202020204" pitchFamily="34" charset="0"/>
              </a:defRPr>
            </a:lvl1pPr>
          </a:lstStyle>
          <a:p>
            <a:fld id="{3A6A83BB-C0BE-4D37-9628-830BED377538}" type="slidenum">
              <a:rPr lang="en-US" altLang="en-US"/>
              <a:pPr/>
              <a:t>‹#›</a:t>
            </a:fld>
            <a:endParaRPr lang="en-US" altLang="en-US"/>
          </a:p>
        </p:txBody>
      </p:sp>
    </p:spTree>
    <p:extLst>
      <p:ext uri="{BB962C8B-B14F-4D97-AF65-F5344CB8AC3E}">
        <p14:creationId xmlns:p14="http://schemas.microsoft.com/office/powerpoint/2010/main" val="27312849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CF6235-25D0-462D-8436-07D3F0BE2993}" type="datetimeFigureOut">
              <a:rPr lang="en-US"/>
              <a:pPr>
                <a:defRPr/>
              </a:pPr>
              <a:t>9/26/2018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entury Gothic" panose="020B0502020202020204" pitchFamily="34" charset="0"/>
              </a:defRPr>
            </a:lvl1pPr>
          </a:lstStyle>
          <a:p>
            <a:fld id="{F0943461-59A4-465A-BD6E-07C1C0528B7A}" type="slidenum">
              <a:rPr lang="en-US" altLang="en-US"/>
              <a:pPr/>
              <a:t>‹#›</a:t>
            </a:fld>
            <a:endParaRPr lang="en-US" altLang="en-US"/>
          </a:p>
        </p:txBody>
      </p:sp>
    </p:spTree>
    <p:extLst>
      <p:ext uri="{BB962C8B-B14F-4D97-AF65-F5344CB8AC3E}">
        <p14:creationId xmlns:p14="http://schemas.microsoft.com/office/powerpoint/2010/main" val="40203378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943461-59A4-465A-BD6E-07C1C0528B7A}" type="slidenum">
              <a:rPr lang="en-US" altLang="en-US" smtClean="0"/>
              <a:pPr/>
              <a:t>1</a:t>
            </a:fld>
            <a:endParaRPr lang="en-US" altLang="en-US"/>
          </a:p>
        </p:txBody>
      </p:sp>
    </p:spTree>
    <p:extLst>
      <p:ext uri="{BB962C8B-B14F-4D97-AF65-F5344CB8AC3E}">
        <p14:creationId xmlns:p14="http://schemas.microsoft.com/office/powerpoint/2010/main" val="45860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E50E8B-45BC-4F80-BD69-7FDA4018E179}" type="slidenum">
              <a:rPr lang="en-US" altLang="en-US">
                <a:latin typeface="Century Gothic" panose="020B0502020202020204" pitchFamily="34" charset="0"/>
              </a:rPr>
              <a:pPr eaLnBrk="1" hangingPunct="1"/>
              <a:t>2</a:t>
            </a:fld>
            <a:endParaRPr lang="en-US" altLang="en-US">
              <a:latin typeface="Century Gothic" panose="020B0502020202020204" pitchFamily="34" charset="0"/>
            </a:endParaRPr>
          </a:p>
        </p:txBody>
      </p:sp>
    </p:spTree>
    <p:extLst>
      <p:ext uri="{BB962C8B-B14F-4D97-AF65-F5344CB8AC3E}">
        <p14:creationId xmlns:p14="http://schemas.microsoft.com/office/powerpoint/2010/main" val="1997413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12700" y="6053138"/>
            <a:ext cx="300037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3144838" y="6043613"/>
            <a:ext cx="9047162"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smtClean="0">
                <a:solidFill>
                  <a:srgbClr val="FFFFFF"/>
                </a:solidFill>
              </a:defRPr>
            </a:lvl1pPr>
          </a:lstStyle>
          <a:p>
            <a:pPr>
              <a:defRPr/>
            </a:pPr>
            <a:fld id="{5A5A8286-FD1F-47D6-9CDE-FB70666739DC}" type="datetime1">
              <a:rPr lang="en-US" smtClean="0"/>
              <a:t>9/26/2018</a:t>
            </a:fld>
            <a:endParaRPr lang="en-US"/>
          </a:p>
        </p:txBody>
      </p:sp>
      <p:sp>
        <p:nvSpPr>
          <p:cNvPr id="10" name="Footer Placeholder 16"/>
          <p:cNvSpPr>
            <a:spLocks noGrp="1"/>
          </p:cNvSpPr>
          <p:nvPr>
            <p:ph type="ftr" sz="quarter" idx="11"/>
          </p:nvPr>
        </p:nvSpPr>
        <p:spPr>
          <a:xfrm>
            <a:off x="2781300" y="236538"/>
            <a:ext cx="7823200" cy="365125"/>
          </a:xfrm>
        </p:spPr>
        <p:txBody>
          <a:bodyPr/>
          <a:lstStyle>
            <a:lvl1pPr algn="r">
              <a:defRPr>
                <a:solidFill>
                  <a:schemeClr val="tx2"/>
                </a:solidFill>
              </a:defRPr>
            </a:lvl1pPr>
          </a:lstStyle>
          <a:p>
            <a:pPr>
              <a:defRPr/>
            </a:pPr>
            <a:r>
              <a:rPr lang="en-US" smtClean="0"/>
              <a:t>Eurus Internetworks Pvt. Ltd., New Delhi</a:t>
            </a:r>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FDADCCA2-078A-4EF6-9C74-8BD7C797AA5F}" type="slidenum">
              <a:rPr lang="en-US" altLang="en-US"/>
              <a:pPr/>
              <a:t>‹#›</a:t>
            </a:fld>
            <a:endParaRPr lang="en-US" altLang="en-US"/>
          </a:p>
        </p:txBody>
      </p:sp>
    </p:spTree>
    <p:extLst>
      <p:ext uri="{BB962C8B-B14F-4D97-AF65-F5344CB8AC3E}">
        <p14:creationId xmlns:p14="http://schemas.microsoft.com/office/powerpoint/2010/main" val="21208833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93FEE9A-891D-4652-8E21-B860BC30B51B}" type="datetime1">
              <a:rPr lang="en-US" smtClean="0"/>
              <a:t>9/26/2018</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Eurus Internetworks Pvt. Ltd., New Delhi</a:t>
            </a:r>
            <a:endParaRPr lang="en-US"/>
          </a:p>
        </p:txBody>
      </p:sp>
      <p:sp>
        <p:nvSpPr>
          <p:cNvPr id="6" name="Slide Number Placeholder 22"/>
          <p:cNvSpPr>
            <a:spLocks noGrp="1"/>
          </p:cNvSpPr>
          <p:nvPr>
            <p:ph type="sldNum" sz="quarter" idx="12"/>
          </p:nvPr>
        </p:nvSpPr>
        <p:spPr/>
        <p:txBody>
          <a:bodyPr/>
          <a:lstStyle>
            <a:lvl1pPr>
              <a:defRPr/>
            </a:lvl1pPr>
          </a:lstStyle>
          <a:p>
            <a:fld id="{789C50CF-3592-438E-B56B-91375A3911B6}" type="slidenum">
              <a:rPr lang="en-US" altLang="en-US"/>
              <a:pPr/>
              <a:t>‹#›</a:t>
            </a:fld>
            <a:endParaRPr lang="en-US" altLang="en-US"/>
          </a:p>
        </p:txBody>
      </p:sp>
    </p:spTree>
    <p:extLst>
      <p:ext uri="{BB962C8B-B14F-4D97-AF65-F5344CB8AC3E}">
        <p14:creationId xmlns:p14="http://schemas.microsoft.com/office/powerpoint/2010/main" val="169066479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0" y="0"/>
            <a:ext cx="427038"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8189913"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189913"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8737600" y="609601"/>
            <a:ext cx="27432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0"/>
            <a:ext cx="2946400" cy="365125"/>
          </a:xfrm>
        </p:spPr>
        <p:txBody>
          <a:bodyPr/>
          <a:lstStyle>
            <a:lvl1pPr>
              <a:defRPr/>
            </a:lvl1pPr>
          </a:lstStyle>
          <a:p>
            <a:pPr>
              <a:defRPr/>
            </a:pPr>
            <a:fld id="{1E14E07A-5F93-480C-B092-2D5C53DF2B15}" type="datetime1">
              <a:rPr lang="en-US" smtClean="0"/>
              <a:t>9/26/2018</a:t>
            </a:fld>
            <a:endParaRPr lang="en-US"/>
          </a:p>
        </p:txBody>
      </p:sp>
      <p:sp>
        <p:nvSpPr>
          <p:cNvPr id="8" name="Footer Placeholder 4"/>
          <p:cNvSpPr>
            <a:spLocks noGrp="1"/>
          </p:cNvSpPr>
          <p:nvPr>
            <p:ph type="ftr" sz="quarter" idx="11"/>
          </p:nvPr>
        </p:nvSpPr>
        <p:spPr>
          <a:xfrm>
            <a:off x="609600" y="6248400"/>
            <a:ext cx="7431088" cy="365125"/>
          </a:xfrm>
        </p:spPr>
        <p:txBody>
          <a:bodyPr/>
          <a:lstStyle>
            <a:lvl1pPr>
              <a:defRPr/>
            </a:lvl1pPr>
          </a:lstStyle>
          <a:p>
            <a:pPr>
              <a:defRPr/>
            </a:pPr>
            <a:r>
              <a:rPr lang="en-US" smtClean="0"/>
              <a:t>Eurus Internetworks Pvt. Ltd., New Delhi</a:t>
            </a:r>
            <a:endParaRPr lang="en-US"/>
          </a:p>
        </p:txBody>
      </p:sp>
      <p:sp>
        <p:nvSpPr>
          <p:cNvPr id="9" name="Slide Number Placeholder 5"/>
          <p:cNvSpPr>
            <a:spLocks noGrp="1"/>
          </p:cNvSpPr>
          <p:nvPr>
            <p:ph type="sldNum" sz="quarter" idx="12"/>
          </p:nvPr>
        </p:nvSpPr>
        <p:spPr>
          <a:xfrm rot="5400000">
            <a:off x="8074819" y="103981"/>
            <a:ext cx="533400" cy="325438"/>
          </a:xfrm>
        </p:spPr>
        <p:txBody>
          <a:bodyPr/>
          <a:lstStyle>
            <a:lvl1pPr>
              <a:defRPr/>
            </a:lvl1pPr>
          </a:lstStyle>
          <a:p>
            <a:fld id="{425A003D-9118-4354-B7B8-20D9FB0EDA1B}" type="slidenum">
              <a:rPr lang="en-US" altLang="en-US"/>
              <a:pPr/>
              <a:t>‹#›</a:t>
            </a:fld>
            <a:endParaRPr lang="en-US" altLang="en-US"/>
          </a:p>
        </p:txBody>
      </p:sp>
    </p:spTree>
    <p:extLst>
      <p:ext uri="{BB962C8B-B14F-4D97-AF65-F5344CB8AC3E}">
        <p14:creationId xmlns:p14="http://schemas.microsoft.com/office/powerpoint/2010/main" val="105116431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195942" y="2695635"/>
            <a:ext cx="4414839" cy="3551578"/>
          </a:xfrm>
        </p:spPr>
        <p:txBody>
          <a:bodyPr rtlCol="0">
            <a:normAutofit/>
          </a:bodyPr>
          <a:lstStyle>
            <a:lvl1pPr marL="68580" indent="0">
              <a:buNone/>
              <a:defRPr/>
            </a:lvl1pPr>
          </a:lstStyle>
          <a:p>
            <a:pPr lvl="0"/>
            <a:r>
              <a:rPr lang="en-US" noProof="0" smtClean="0"/>
              <a:t>Click icon to add picture</a:t>
            </a:r>
            <a:endParaRPr lang="en-US" noProof="0" dirty="0"/>
          </a:p>
        </p:txBody>
      </p:sp>
      <p:sp>
        <p:nvSpPr>
          <p:cNvPr id="3" name="Subtitle 2"/>
          <p:cNvSpPr>
            <a:spLocks noGrp="1"/>
          </p:cNvSpPr>
          <p:nvPr>
            <p:ph type="subTitle" idx="1"/>
          </p:nvPr>
        </p:nvSpPr>
        <p:spPr>
          <a:xfrm>
            <a:off x="6311158" y="4421087"/>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311158" y="2708476"/>
            <a:ext cx="4417807" cy="1702160"/>
          </a:xfrm>
        </p:spPr>
        <p:txBody>
          <a:bodyPr>
            <a:normAutofit/>
          </a:bodyPr>
          <a:lstStyle>
            <a:lvl1pPr>
              <a:defRPr sz="3600"/>
            </a:lvl1pPr>
          </a:lstStyle>
          <a:p>
            <a:r>
              <a:rPr lang="en-US" smtClean="0"/>
              <a:t>Click to edit Master title style</a:t>
            </a:r>
            <a:endParaRPr lang="en-US" dirty="0"/>
          </a:p>
        </p:txBody>
      </p:sp>
      <p:sp>
        <p:nvSpPr>
          <p:cNvPr id="5" name="Date Placeholder 3"/>
          <p:cNvSpPr>
            <a:spLocks noGrp="1"/>
          </p:cNvSpPr>
          <p:nvPr>
            <p:ph type="dt" sz="half" idx="14"/>
          </p:nvPr>
        </p:nvSpPr>
        <p:spPr>
          <a:xfrm>
            <a:off x="6318250" y="1516063"/>
            <a:ext cx="2844800" cy="752475"/>
          </a:xfrm>
        </p:spPr>
        <p:txBody>
          <a:bodyPr anchor="b"/>
          <a:lstStyle>
            <a:lvl1pPr algn="l">
              <a:defRPr sz="2400"/>
            </a:lvl1pPr>
          </a:lstStyle>
          <a:p>
            <a:pPr>
              <a:defRPr/>
            </a:pPr>
            <a:fld id="{8B986333-ECCD-49CD-A92E-34C72A050EDA}" type="datetime1">
              <a:rPr lang="en-US" smtClean="0"/>
              <a:t>9/26/2018</a:t>
            </a:fld>
            <a:endParaRPr lang="en-US"/>
          </a:p>
        </p:txBody>
      </p:sp>
      <p:sp>
        <p:nvSpPr>
          <p:cNvPr id="6" name="Footer Placeholder 4"/>
          <p:cNvSpPr>
            <a:spLocks noGrp="1"/>
          </p:cNvSpPr>
          <p:nvPr>
            <p:ph type="ftr" sz="quarter" idx="15"/>
          </p:nvPr>
        </p:nvSpPr>
        <p:spPr>
          <a:xfrm>
            <a:off x="7070725" y="5719763"/>
            <a:ext cx="3776663" cy="365125"/>
          </a:xfrm>
        </p:spPr>
        <p:txBody>
          <a:bodyPr>
            <a:normAutofit/>
          </a:bodyPr>
          <a:lstStyle>
            <a:lvl1pPr>
              <a:defRPr>
                <a:solidFill>
                  <a:schemeClr val="accent1"/>
                </a:solidFill>
              </a:defRPr>
            </a:lvl1pPr>
          </a:lstStyle>
          <a:p>
            <a:pPr>
              <a:defRPr/>
            </a:pPr>
            <a:r>
              <a:rPr lang="en-US" smtClean="0"/>
              <a:t>Eurus Internetworks Pvt. Ltd., New Delhi</a:t>
            </a:r>
            <a:endParaRPr lang="en-US"/>
          </a:p>
        </p:txBody>
      </p:sp>
      <p:sp>
        <p:nvSpPr>
          <p:cNvPr id="7" name="Slide Number Placeholder 5"/>
          <p:cNvSpPr>
            <a:spLocks noGrp="1"/>
          </p:cNvSpPr>
          <p:nvPr>
            <p:ph type="sldNum" sz="quarter" idx="16"/>
          </p:nvPr>
        </p:nvSpPr>
        <p:spPr>
          <a:xfrm>
            <a:off x="6199188" y="5719763"/>
            <a:ext cx="857250" cy="365125"/>
          </a:xfrm>
        </p:spPr>
        <p:txBody>
          <a:bodyPr/>
          <a:lstStyle>
            <a:lvl1pPr>
              <a:defRPr>
                <a:solidFill>
                  <a:schemeClr val="accent1"/>
                </a:solidFill>
              </a:defRPr>
            </a:lvl1pPr>
          </a:lstStyle>
          <a:p>
            <a:fld id="{EB2F12EF-387F-4564-AA88-12A3BE8D061E}" type="slidenum">
              <a:rPr lang="en-US" altLang="en-US"/>
              <a:pPr/>
              <a:t>‹#›</a:t>
            </a:fld>
            <a:endParaRPr lang="en-US" altLang="en-US"/>
          </a:p>
        </p:txBody>
      </p:sp>
    </p:spTree>
    <p:extLst>
      <p:ext uri="{BB962C8B-B14F-4D97-AF65-F5344CB8AC3E}">
        <p14:creationId xmlns:p14="http://schemas.microsoft.com/office/powerpoint/2010/main" val="290543984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0"/>
            <a:ext cx="10871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00B9781-2B9C-4806-8C22-955731599281}" type="datetime1">
              <a:rPr lang="en-US" smtClean="0"/>
              <a:t>9/26/2018</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Eurus Internetworks Pvt. Ltd., New Delhi</a:t>
            </a:r>
            <a:endParaRPr lang="en-US"/>
          </a:p>
        </p:txBody>
      </p:sp>
      <p:sp>
        <p:nvSpPr>
          <p:cNvPr id="6" name="Slide Number Placeholder 22"/>
          <p:cNvSpPr>
            <a:spLocks noGrp="1"/>
          </p:cNvSpPr>
          <p:nvPr>
            <p:ph type="sldNum" sz="quarter" idx="12"/>
          </p:nvPr>
        </p:nvSpPr>
        <p:spPr/>
        <p:txBody>
          <a:bodyPr/>
          <a:lstStyle>
            <a:lvl1pPr>
              <a:defRPr/>
            </a:lvl1pPr>
          </a:lstStyle>
          <a:p>
            <a:fld id="{91C1D1AE-B2E1-407D-8AAC-8637B83DBBE4}" type="slidenum">
              <a:rPr lang="en-US" altLang="en-US"/>
              <a:pPr/>
              <a:t>‹#›</a:t>
            </a:fld>
            <a:endParaRPr lang="en-US" altLang="en-US"/>
          </a:p>
        </p:txBody>
      </p:sp>
    </p:spTree>
    <p:extLst>
      <p:ext uri="{BB962C8B-B14F-4D97-AF65-F5344CB8AC3E}">
        <p14:creationId xmlns:p14="http://schemas.microsoft.com/office/powerpoint/2010/main" val="104500764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5034A654-68C0-466D-83EB-4C897C2197C4}" type="datetime1">
              <a:rPr lang="en-US" smtClean="0"/>
              <a:t>9/26/2018</a:t>
            </a:fld>
            <a:endParaRPr lang="en-US"/>
          </a:p>
        </p:txBody>
      </p:sp>
      <p:sp>
        <p:nvSpPr>
          <p:cNvPr id="8" name="Slide Number Placeholder 12"/>
          <p:cNvSpPr>
            <a:spLocks noGrp="1"/>
          </p:cNvSpPr>
          <p:nvPr>
            <p:ph type="sldNum" sz="quarter" idx="11"/>
          </p:nvPr>
        </p:nvSpPr>
        <p:spPr>
          <a:xfrm>
            <a:off x="0" y="1752600"/>
            <a:ext cx="1727200" cy="701675"/>
          </a:xfrm>
        </p:spPr>
        <p:txBody>
          <a:bodyPr>
            <a:noAutofit/>
          </a:bodyPr>
          <a:lstStyle>
            <a:lvl1pPr>
              <a:defRPr sz="2400"/>
            </a:lvl1pPr>
          </a:lstStyle>
          <a:p>
            <a:fld id="{746C3777-E785-40DD-8DD4-AAC1536CCC32}"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r>
              <a:rPr lang="en-US" smtClean="0"/>
              <a:t>Eurus Internetworks Pvt. Ltd., New Delhi</a:t>
            </a:r>
            <a:endParaRPr lang="en-US"/>
          </a:p>
        </p:txBody>
      </p:sp>
    </p:spTree>
    <p:extLst>
      <p:ext uri="{BB962C8B-B14F-4D97-AF65-F5344CB8AC3E}">
        <p14:creationId xmlns:p14="http://schemas.microsoft.com/office/powerpoint/2010/main" val="399065879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459868"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80FED5F6-BC6C-434C-93B0-ADED79A4216E}" type="datetime1">
              <a:rPr lang="en-US" smtClean="0"/>
              <a:t>9/26/2018</a:t>
            </a:fld>
            <a:endParaRPr lang="en-US"/>
          </a:p>
        </p:txBody>
      </p:sp>
      <p:sp>
        <p:nvSpPr>
          <p:cNvPr id="6" name="Slide Number Placeholder 9"/>
          <p:cNvSpPr>
            <a:spLocks noGrp="1"/>
          </p:cNvSpPr>
          <p:nvPr>
            <p:ph type="sldNum" sz="quarter" idx="11"/>
          </p:nvPr>
        </p:nvSpPr>
        <p:spPr/>
        <p:txBody>
          <a:bodyPr/>
          <a:lstStyle>
            <a:lvl1pPr>
              <a:defRPr/>
            </a:lvl1pPr>
          </a:lstStyle>
          <a:p>
            <a:fld id="{2A84B269-7234-45F6-9F11-A604723413FD}" type="slidenum">
              <a:rPr lang="en-US" altLang="en-US"/>
              <a:pPr/>
              <a:t>‹#›</a:t>
            </a:fld>
            <a:endParaRPr lang="en-US" altLang="en-US"/>
          </a:p>
        </p:txBody>
      </p:sp>
      <p:sp>
        <p:nvSpPr>
          <p:cNvPr id="7" name="Footer Placeholder 11"/>
          <p:cNvSpPr>
            <a:spLocks noGrp="1"/>
          </p:cNvSpPr>
          <p:nvPr>
            <p:ph type="ftr" sz="quarter" idx="12"/>
          </p:nvPr>
        </p:nvSpPr>
        <p:spPr/>
        <p:txBody>
          <a:bodyPr rtlCol="0"/>
          <a:lstStyle>
            <a:lvl1pPr>
              <a:defRPr/>
            </a:lvl1pPr>
          </a:lstStyle>
          <a:p>
            <a:pPr>
              <a:defRPr/>
            </a:pPr>
            <a:r>
              <a:rPr lang="en-US" smtClean="0"/>
              <a:t>Eurus Internetworks Pvt. Ltd., New Delhi</a:t>
            </a:r>
            <a:endParaRPr lang="en-US"/>
          </a:p>
        </p:txBody>
      </p:sp>
    </p:spTree>
    <p:extLst>
      <p:ext uri="{BB962C8B-B14F-4D97-AF65-F5344CB8AC3E}">
        <p14:creationId xmlns:p14="http://schemas.microsoft.com/office/powerpoint/2010/main" val="396473900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12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400800" y="2438400"/>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8CF39E0E-794B-4E61-8D14-BD646ADC3FBA}" type="datetime1">
              <a:rPr lang="en-US" smtClean="0"/>
              <a:t>9/26/2018</a:t>
            </a:fld>
            <a:endParaRPr lang="en-US"/>
          </a:p>
        </p:txBody>
      </p:sp>
      <p:sp>
        <p:nvSpPr>
          <p:cNvPr id="8" name="Slide Number Placeholder 11"/>
          <p:cNvSpPr>
            <a:spLocks noGrp="1"/>
          </p:cNvSpPr>
          <p:nvPr>
            <p:ph type="sldNum" sz="quarter" idx="11"/>
          </p:nvPr>
        </p:nvSpPr>
        <p:spPr/>
        <p:txBody>
          <a:bodyPr/>
          <a:lstStyle>
            <a:lvl1pPr>
              <a:defRPr/>
            </a:lvl1pPr>
          </a:lstStyle>
          <a:p>
            <a:fld id="{F1F1137F-F4D7-44DF-AFD1-5AF5CEADF6F6}" type="slidenum">
              <a:rPr lang="en-US" altLang="en-US"/>
              <a:pPr/>
              <a:t>‹#›</a:t>
            </a:fld>
            <a:endParaRPr lang="en-US" altLang="en-US"/>
          </a:p>
        </p:txBody>
      </p:sp>
      <p:sp>
        <p:nvSpPr>
          <p:cNvPr id="9" name="Footer Placeholder 13"/>
          <p:cNvSpPr>
            <a:spLocks noGrp="1"/>
          </p:cNvSpPr>
          <p:nvPr>
            <p:ph type="ftr" sz="quarter" idx="12"/>
          </p:nvPr>
        </p:nvSpPr>
        <p:spPr/>
        <p:txBody>
          <a:bodyPr rtlCol="0"/>
          <a:lstStyle>
            <a:lvl1pPr>
              <a:defRPr/>
            </a:lvl1pPr>
          </a:lstStyle>
          <a:p>
            <a:pPr>
              <a:defRPr/>
            </a:pPr>
            <a:r>
              <a:rPr lang="en-US" smtClean="0"/>
              <a:t>Eurus Internetworks Pvt. Ltd., New Delhi</a:t>
            </a:r>
            <a:endParaRPr lang="en-US"/>
          </a:p>
        </p:txBody>
      </p:sp>
    </p:spTree>
    <p:extLst>
      <p:ext uri="{BB962C8B-B14F-4D97-AF65-F5344CB8AC3E}">
        <p14:creationId xmlns:p14="http://schemas.microsoft.com/office/powerpoint/2010/main" val="214322700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150ACE4-9A97-4290-BB1C-B96AE63DADE0}" type="datetime1">
              <a:rPr lang="en-US" smtClean="0"/>
              <a:t>9/26/2018</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Eurus Internetworks Pvt. Ltd., New Delhi</a:t>
            </a:r>
            <a:endParaRPr lang="en-US"/>
          </a:p>
        </p:txBody>
      </p:sp>
      <p:sp>
        <p:nvSpPr>
          <p:cNvPr id="5" name="Slide Number Placeholder 22"/>
          <p:cNvSpPr>
            <a:spLocks noGrp="1"/>
          </p:cNvSpPr>
          <p:nvPr>
            <p:ph type="sldNum" sz="quarter" idx="12"/>
          </p:nvPr>
        </p:nvSpPr>
        <p:spPr/>
        <p:txBody>
          <a:bodyPr/>
          <a:lstStyle>
            <a:lvl1pPr>
              <a:defRPr/>
            </a:lvl1pPr>
          </a:lstStyle>
          <a:p>
            <a:fld id="{D86CB561-6A55-4B44-98EF-8CC4A99908D6}" type="slidenum">
              <a:rPr lang="en-US" altLang="en-US"/>
              <a:pPr/>
              <a:t>‹#›</a:t>
            </a:fld>
            <a:endParaRPr lang="en-US" altLang="en-US"/>
          </a:p>
        </p:txBody>
      </p:sp>
    </p:spTree>
    <p:extLst>
      <p:ext uri="{BB962C8B-B14F-4D97-AF65-F5344CB8AC3E}">
        <p14:creationId xmlns:p14="http://schemas.microsoft.com/office/powerpoint/2010/main" val="287789671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2267364-D465-486F-98BE-DFE55159DC9A}" type="datetime1">
              <a:rPr lang="en-US" smtClean="0"/>
              <a:t>9/26/2018</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Eurus Internetworks Pvt. Ltd., New Delhi</a:t>
            </a:r>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07219E04-5767-4383-80BF-9C9C7D41D160}" type="slidenum">
              <a:rPr lang="en-US" altLang="en-US"/>
              <a:pPr/>
              <a:t>‹#›</a:t>
            </a:fld>
            <a:endParaRPr lang="en-US" altLang="en-US"/>
          </a:p>
        </p:txBody>
      </p:sp>
    </p:spTree>
    <p:extLst>
      <p:ext uri="{BB962C8B-B14F-4D97-AF65-F5344CB8AC3E}">
        <p14:creationId xmlns:p14="http://schemas.microsoft.com/office/powerpoint/2010/main" val="107520444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3067082-A2A8-4B5F-8278-B288B8B7E5C2}" type="datetime1">
              <a:rPr lang="en-US" smtClean="0"/>
              <a:t>9/26/2018</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Eurus Internetworks Pvt. Ltd., New Delhi</a:t>
            </a:r>
            <a:endParaRPr lang="en-US"/>
          </a:p>
        </p:txBody>
      </p:sp>
      <p:sp>
        <p:nvSpPr>
          <p:cNvPr id="7" name="Slide Number Placeholder 22"/>
          <p:cNvSpPr>
            <a:spLocks noGrp="1"/>
          </p:cNvSpPr>
          <p:nvPr>
            <p:ph type="sldNum" sz="quarter" idx="12"/>
          </p:nvPr>
        </p:nvSpPr>
        <p:spPr/>
        <p:txBody>
          <a:bodyPr/>
          <a:lstStyle>
            <a:lvl1pPr>
              <a:defRPr/>
            </a:lvl1pPr>
          </a:lstStyle>
          <a:p>
            <a:fld id="{87A8E33A-4172-45AB-9FAD-9EF88ED30626}" type="slidenum">
              <a:rPr lang="en-US" altLang="en-US"/>
              <a:pPr/>
              <a:t>‹#›</a:t>
            </a:fld>
            <a:endParaRPr lang="en-US" altLang="en-US"/>
          </a:p>
        </p:txBody>
      </p:sp>
    </p:spTree>
    <p:extLst>
      <p:ext uri="{BB962C8B-B14F-4D97-AF65-F5344CB8AC3E}">
        <p14:creationId xmlns:p14="http://schemas.microsoft.com/office/powerpoint/2010/main" val="155311861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12700" y="4572000"/>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2700" y="4664075"/>
            <a:ext cx="195103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2060575" y="4654550"/>
            <a:ext cx="1013142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930400" y="0"/>
            <a:ext cx="133350"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8331200" y="6248400"/>
            <a:ext cx="3556000" cy="365125"/>
          </a:xfrm>
        </p:spPr>
        <p:txBody>
          <a:bodyPr rtlCol="0"/>
          <a:lstStyle>
            <a:lvl1pPr>
              <a:defRPr/>
            </a:lvl1pPr>
          </a:lstStyle>
          <a:p>
            <a:pPr>
              <a:defRPr/>
            </a:pPr>
            <a:fld id="{B1DDCF70-300D-485C-82AF-96C9274D4EA3}" type="datetime1">
              <a:rPr lang="en-US" smtClean="0"/>
              <a:t>9/26/2018</a:t>
            </a:fld>
            <a:endParaRPr lang="en-US"/>
          </a:p>
        </p:txBody>
      </p:sp>
      <p:sp>
        <p:nvSpPr>
          <p:cNvPr id="10" name="Slide Number Placeholder 12"/>
          <p:cNvSpPr>
            <a:spLocks noGrp="1"/>
          </p:cNvSpPr>
          <p:nvPr>
            <p:ph type="sldNum" sz="quarter" idx="11"/>
          </p:nvPr>
        </p:nvSpPr>
        <p:spPr>
          <a:xfrm>
            <a:off x="0" y="4667250"/>
            <a:ext cx="1930400" cy="663575"/>
          </a:xfrm>
        </p:spPr>
        <p:txBody>
          <a:bodyPr/>
          <a:lstStyle>
            <a:lvl1pPr>
              <a:defRPr sz="2800"/>
            </a:lvl1pPr>
          </a:lstStyle>
          <a:p>
            <a:fld id="{EEFDA7EE-842A-4E59-8E46-BC30E35FEA3D}" type="slidenum">
              <a:rPr lang="en-US" altLang="en-US"/>
              <a:pPr/>
              <a:t>‹#›</a:t>
            </a:fld>
            <a:endParaRPr lang="en-US" altLang="en-US"/>
          </a:p>
        </p:txBody>
      </p:sp>
      <p:sp>
        <p:nvSpPr>
          <p:cNvPr id="11" name="Footer Placeholder 13"/>
          <p:cNvSpPr>
            <a:spLocks noGrp="1"/>
          </p:cNvSpPr>
          <p:nvPr>
            <p:ph type="ftr" sz="quarter" idx="12"/>
          </p:nvPr>
        </p:nvSpPr>
        <p:spPr>
          <a:xfrm>
            <a:off x="2133600" y="6248400"/>
            <a:ext cx="6096000" cy="365125"/>
          </a:xfrm>
        </p:spPr>
        <p:txBody>
          <a:bodyPr rtlCol="0"/>
          <a:lstStyle>
            <a:lvl1pPr>
              <a:defRPr/>
            </a:lvl1pPr>
          </a:lstStyle>
          <a:p>
            <a:pPr>
              <a:defRPr/>
            </a:pPr>
            <a:r>
              <a:rPr lang="en-US" smtClean="0"/>
              <a:t>Eurus Internetworks Pvt. Ltd., New Delhi</a:t>
            </a:r>
            <a:endParaRPr lang="en-US"/>
          </a:p>
        </p:txBody>
      </p:sp>
    </p:spTree>
    <p:extLst>
      <p:ext uri="{BB962C8B-B14F-4D97-AF65-F5344CB8AC3E}">
        <p14:creationId xmlns:p14="http://schemas.microsoft.com/office/powerpoint/2010/main" val="126790349"/>
      </p:ext>
    </p:extLst>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817563" y="1600200"/>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128000" y="6248400"/>
            <a:ext cx="3556000" cy="365125"/>
          </a:xfrm>
          <a:prstGeom prst="rect">
            <a:avLst/>
          </a:prstGeom>
        </p:spPr>
        <p:txBody>
          <a:bodyPr vert="horz" anchor="ctr" anchorCtr="0"/>
          <a:lstStyle>
            <a:lvl1pPr algn="l" eaLnBrk="1" latinLnBrk="0" hangingPunct="1">
              <a:defRPr kumimoji="0" sz="1400" smtClean="0">
                <a:solidFill>
                  <a:schemeClr val="tx2"/>
                </a:solidFill>
              </a:defRPr>
            </a:lvl1pPr>
          </a:lstStyle>
          <a:p>
            <a:pPr>
              <a:defRPr/>
            </a:pPr>
            <a:fld id="{B39523B4-F123-4F0B-AA69-6C262C0F7DED}" type="datetime1">
              <a:rPr lang="en-US" smtClean="0"/>
              <a:t>9/26/2018</a:t>
            </a:fld>
            <a:endParaRPr lang="en-US"/>
          </a:p>
        </p:txBody>
      </p:sp>
      <p:sp>
        <p:nvSpPr>
          <p:cNvPr id="3" name="Footer Placeholder 2"/>
          <p:cNvSpPr>
            <a:spLocks noGrp="1"/>
          </p:cNvSpPr>
          <p:nvPr>
            <p:ph type="ftr" sz="quarter" idx="3"/>
          </p:nvPr>
        </p:nvSpPr>
        <p:spPr>
          <a:xfrm>
            <a:off x="812800" y="6248400"/>
            <a:ext cx="7227888"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smtClean="0"/>
              <a:t>Eurus Internetworks Pvt. Ltd., New Delhi</a:t>
            </a:r>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664E6748-7EAB-4EC5-BE83-43AF915A8851}" type="slidenum">
              <a:rPr lang="en-US" altLang="en-US"/>
              <a:pPr/>
              <a:t>‹#›</a:t>
            </a:fld>
            <a:endParaRPr lang="en-US" altLang="en-US"/>
          </a:p>
        </p:txBody>
      </p:sp>
      <p:pic>
        <p:nvPicPr>
          <p:cNvPr id="1034" name="Picture 8" descr="C:\Users\Priyanka\Desktop\EURUS cdr.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94555" y="129241"/>
            <a:ext cx="1843074" cy="88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0" r:id="rId1"/>
    <p:sldLayoutId id="2147484046" r:id="rId2"/>
    <p:sldLayoutId id="2147484051" r:id="rId3"/>
    <p:sldLayoutId id="2147484052" r:id="rId4"/>
    <p:sldLayoutId id="2147484053" r:id="rId5"/>
    <p:sldLayoutId id="2147484047" r:id="rId6"/>
    <p:sldLayoutId id="2147484054" r:id="rId7"/>
    <p:sldLayoutId id="2147484048" r:id="rId8"/>
    <p:sldLayoutId id="2147484055" r:id="rId9"/>
    <p:sldLayoutId id="2147484049" r:id="rId10"/>
    <p:sldLayoutId id="2147484056" r:id="rId11"/>
    <p:sldLayoutId id="2147484057" r:id="rId12"/>
  </p:sldLayoutIdLst>
  <p:transition spd="med">
    <p:fade/>
  </p:transition>
  <p:timing>
    <p:tnLst>
      <p:par>
        <p:cTn id="1" dur="indefinite" restart="never" nodeType="tmRoot"/>
      </p:par>
    </p:tnLst>
  </p:timing>
  <p:hf sldNum="0" hdr="0" dt="0"/>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0"/>
        </a:defRPr>
      </a:lvl2pPr>
      <a:lvl3pPr algn="l" rtl="0" fontAlgn="base">
        <a:spcBef>
          <a:spcPct val="0"/>
        </a:spcBef>
        <a:spcAft>
          <a:spcPct val="0"/>
        </a:spcAft>
        <a:defRPr sz="4400">
          <a:solidFill>
            <a:schemeClr val="tx2"/>
          </a:solidFill>
          <a:latin typeface="Tw Cen MT" panose="020B0602020104020603" pitchFamily="34" charset="0"/>
        </a:defRPr>
      </a:lvl3pPr>
      <a:lvl4pPr algn="l" rtl="0" fontAlgn="base">
        <a:spcBef>
          <a:spcPct val="0"/>
        </a:spcBef>
        <a:spcAft>
          <a:spcPct val="0"/>
        </a:spcAft>
        <a:defRPr sz="4400">
          <a:solidFill>
            <a:schemeClr val="tx2"/>
          </a:solidFill>
          <a:latin typeface="Tw Cen MT" panose="020B0602020104020603" pitchFamily="34" charset="0"/>
        </a:defRPr>
      </a:lvl4pPr>
      <a:lvl5pPr algn="l" rtl="0" fontAlgn="base">
        <a:spcBef>
          <a:spcPct val="0"/>
        </a:spcBef>
        <a:spcAft>
          <a:spcPct val="0"/>
        </a:spcAft>
        <a:defRPr sz="4400">
          <a:solidFill>
            <a:schemeClr val="tx2"/>
          </a:solidFill>
          <a:latin typeface="Tw Cen MT" panose="020B0602020104020603" pitchFamily="34" charset="0"/>
        </a:defRPr>
      </a:lvl5pPr>
      <a:lvl6pPr marL="457200" algn="l" rtl="0" fontAlgn="base">
        <a:spcBef>
          <a:spcPct val="0"/>
        </a:spcBef>
        <a:spcAft>
          <a:spcPct val="0"/>
        </a:spcAft>
        <a:defRPr sz="4400">
          <a:solidFill>
            <a:schemeClr val="tx2"/>
          </a:solidFill>
          <a:latin typeface="Tw Cen MT" panose="020B0602020104020603" pitchFamily="34" charset="0"/>
        </a:defRPr>
      </a:lvl6pPr>
      <a:lvl7pPr marL="914400" algn="l" rtl="0" fontAlgn="base">
        <a:spcBef>
          <a:spcPct val="0"/>
        </a:spcBef>
        <a:spcAft>
          <a:spcPct val="0"/>
        </a:spcAft>
        <a:defRPr sz="4400">
          <a:solidFill>
            <a:schemeClr val="tx2"/>
          </a:solidFill>
          <a:latin typeface="Tw Cen MT" panose="020B0602020104020603" pitchFamily="34" charset="0"/>
        </a:defRPr>
      </a:lvl7pPr>
      <a:lvl8pPr marL="1371600" algn="l" rtl="0" fontAlgn="base">
        <a:spcBef>
          <a:spcPct val="0"/>
        </a:spcBef>
        <a:spcAft>
          <a:spcPct val="0"/>
        </a:spcAft>
        <a:defRPr sz="4400">
          <a:solidFill>
            <a:schemeClr val="tx2"/>
          </a:solidFill>
          <a:latin typeface="Tw Cen MT" panose="020B0602020104020603" pitchFamily="34" charset="0"/>
        </a:defRPr>
      </a:lvl8pPr>
      <a:lvl9pPr marL="1828800" algn="l" rtl="0" fontAlgn="base">
        <a:spcBef>
          <a:spcPct val="0"/>
        </a:spcBef>
        <a:spcAft>
          <a:spcPct val="0"/>
        </a:spcAft>
        <a:defRPr sz="4400">
          <a:solidFill>
            <a:schemeClr val="tx2"/>
          </a:solidFill>
          <a:latin typeface="Tw Cen MT" panose="020B0602020104020603" pitchFamily="34" charset="0"/>
        </a:defRPr>
      </a:lvl9pPr>
    </p:titleStyle>
    <p:bodyStyle>
      <a:lvl1pPr marL="319088" indent="-319088"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8000"/>
          </a:schemeClr>
        </a:solidFill>
        <a:effectLst/>
      </p:bgPr>
    </p:bg>
    <p:spTree>
      <p:nvGrpSpPr>
        <p:cNvPr id="1" name=""/>
        <p:cNvGrpSpPr/>
        <p:nvPr/>
      </p:nvGrpSpPr>
      <p:grpSpPr>
        <a:xfrm>
          <a:off x="0" y="0"/>
          <a:ext cx="0" cy="0"/>
          <a:chOff x="0" y="0"/>
          <a:chExt cx="0" cy="0"/>
        </a:xfrm>
      </p:grpSpPr>
      <p:pic>
        <p:nvPicPr>
          <p:cNvPr id="3074" name="Picture Placeholder 7" descr="Data-Center-Outsourcing.jpg"/>
          <p:cNvPicPr>
            <a:picLocks noGrp="1" noChangeAspect="1"/>
          </p:cNvPicPr>
          <p:nvPr>
            <p:ph type="pic" sz="quarter" idx="13"/>
          </p:nvPr>
        </p:nvPicPr>
        <p:blipFill>
          <a:blip r:embed="rId3"/>
          <a:srcRect l="9416" r="9416"/>
          <a:stretch>
            <a:fillRect/>
          </a:stretch>
        </p:blipFill>
        <p:spPr>
          <a:xfrm>
            <a:off x="1195388" y="2695575"/>
            <a:ext cx="4414837" cy="3551238"/>
          </a:xfrm>
          <a:prstGeom prst="rect">
            <a:avLst/>
          </a:prstGeom>
          <a:ln>
            <a:noFill/>
          </a:ln>
          <a:effectLst>
            <a:outerShdw blurRad="292100" dist="139700" dir="2700000" algn="tl" rotWithShape="0">
              <a:srgbClr val="333333">
                <a:alpha val="65000"/>
              </a:srgbClr>
            </a:outerShdw>
            <a:softEdge rad="317500"/>
          </a:effectLst>
        </p:spPr>
      </p:pic>
      <p:sp>
        <p:nvSpPr>
          <p:cNvPr id="10243" name="Subtitle 4"/>
          <p:cNvSpPr>
            <a:spLocks noGrp="1"/>
          </p:cNvSpPr>
          <p:nvPr>
            <p:ph type="subTitle" idx="1"/>
          </p:nvPr>
        </p:nvSpPr>
        <p:spPr>
          <a:xfrm>
            <a:off x="5897563" y="4421188"/>
            <a:ext cx="5243512" cy="1260475"/>
          </a:xfrm>
        </p:spPr>
        <p:txBody>
          <a:bodyPr/>
          <a:lstStyle/>
          <a:p>
            <a:r>
              <a:rPr lang="en-US" altLang="en-US" smtClean="0"/>
              <a:t>OTRS Service Desk</a:t>
            </a:r>
          </a:p>
        </p:txBody>
      </p:sp>
      <p:sp>
        <p:nvSpPr>
          <p:cNvPr id="10244" name="Title 3"/>
          <p:cNvSpPr>
            <a:spLocks noGrp="1"/>
          </p:cNvSpPr>
          <p:nvPr>
            <p:ph type="ctrTitle"/>
          </p:nvPr>
        </p:nvSpPr>
        <p:spPr>
          <a:xfrm>
            <a:off x="5897563" y="2708275"/>
            <a:ext cx="5767387" cy="1701800"/>
          </a:xfrm>
        </p:spPr>
        <p:txBody>
          <a:bodyPr/>
          <a:lstStyle/>
          <a:p>
            <a:r>
              <a:rPr lang="en-US" altLang="en-US" smtClean="0"/>
              <a:t>Email Management System</a:t>
            </a:r>
          </a:p>
        </p:txBody>
      </p:sp>
      <p:pic>
        <p:nvPicPr>
          <p:cNvPr id="10245" name="Picture 8" descr="C:\Users\Priyanka\Desktop\EURUS cd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738" y="839788"/>
            <a:ext cx="24717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17563" y="228600"/>
            <a:ext cx="10871200" cy="990600"/>
          </a:xfrm>
        </p:spPr>
        <p:txBody>
          <a:bodyPr/>
          <a:lstStyle/>
          <a:p>
            <a:pPr algn="ctr"/>
            <a:r>
              <a:rPr lang="en-US" altLang="en-US" dirty="0" smtClean="0"/>
              <a:t>Flexible Structure</a:t>
            </a:r>
          </a:p>
        </p:txBody>
      </p:sp>
      <p:sp>
        <p:nvSpPr>
          <p:cNvPr id="20483" name="Content Placeholder 2"/>
          <p:cNvSpPr>
            <a:spLocks noGrp="1"/>
          </p:cNvSpPr>
          <p:nvPr>
            <p:ph sz="quarter" idx="1"/>
          </p:nvPr>
        </p:nvSpPr>
        <p:spPr>
          <a:xfrm>
            <a:off x="631825" y="1644650"/>
            <a:ext cx="10515600" cy="4351338"/>
          </a:xfrm>
        </p:spPr>
        <p:txBody>
          <a:bodyPr/>
          <a:lstStyle/>
          <a:p>
            <a:pPr>
              <a:buFont typeface="Arial" panose="020B0604020202020204" pitchFamily="34" charset="0"/>
              <a:buNone/>
            </a:pPr>
            <a:r>
              <a:rPr lang="en-US" altLang="en-US" smtClean="0"/>
              <a:t>   Define categories according to your needs and for cross-departmental usage</a:t>
            </a:r>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17563" y="228600"/>
            <a:ext cx="10871200" cy="990600"/>
          </a:xfrm>
        </p:spPr>
        <p:txBody>
          <a:bodyPr/>
          <a:lstStyle/>
          <a:p>
            <a:pPr algn="ctr"/>
            <a:r>
              <a:rPr lang="en-US" altLang="en-US" dirty="0" smtClean="0"/>
              <a:t>Approval Process</a:t>
            </a:r>
          </a:p>
        </p:txBody>
      </p:sp>
      <p:sp>
        <p:nvSpPr>
          <p:cNvPr id="21507" name="Content Placeholder 2"/>
          <p:cNvSpPr>
            <a:spLocks noGrp="1"/>
          </p:cNvSpPr>
          <p:nvPr>
            <p:ph sz="quarter" idx="1"/>
          </p:nvPr>
        </p:nvSpPr>
        <p:spPr>
          <a:xfrm>
            <a:off x="582613" y="1652588"/>
            <a:ext cx="10515600" cy="4351337"/>
          </a:xfrm>
        </p:spPr>
        <p:txBody>
          <a:bodyPr/>
          <a:lstStyle/>
          <a:p>
            <a:pPr>
              <a:buFont typeface="Arial" panose="020B0604020202020204" pitchFamily="34" charset="0"/>
              <a:buNone/>
            </a:pPr>
            <a:r>
              <a:rPr lang="en-US" altLang="en-US" dirty="0" smtClean="0"/>
              <a:t>   An integrated approval process may be enabled, to notify your knowledge base editors on new or modified articles that need their attention and approval to become available.</a:t>
            </a:r>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17563" y="228600"/>
            <a:ext cx="10871200" cy="990600"/>
          </a:xfrm>
        </p:spPr>
        <p:txBody>
          <a:bodyPr/>
          <a:lstStyle/>
          <a:p>
            <a:pPr algn="ctr"/>
            <a:r>
              <a:rPr lang="en-US" altLang="en-US" dirty="0" smtClean="0"/>
              <a:t>Root Cause Analysis</a:t>
            </a:r>
          </a:p>
        </p:txBody>
      </p:sp>
      <p:sp>
        <p:nvSpPr>
          <p:cNvPr id="22531" name="Content Placeholder 2"/>
          <p:cNvSpPr>
            <a:spLocks noGrp="1"/>
          </p:cNvSpPr>
          <p:nvPr>
            <p:ph sz="quarter" idx="1"/>
          </p:nvPr>
        </p:nvSpPr>
        <p:spPr>
          <a:xfrm>
            <a:off x="541338" y="1644650"/>
            <a:ext cx="10515600" cy="4351338"/>
          </a:xfrm>
        </p:spPr>
        <p:txBody>
          <a:bodyPr/>
          <a:lstStyle/>
          <a:p>
            <a:pPr>
              <a:buFont typeface="Arial" panose="020B0604020202020204" pitchFamily="34" charset="0"/>
              <a:buNone/>
            </a:pPr>
            <a:r>
              <a:rPr lang="en-US" altLang="en-US" smtClean="0"/>
              <a:t>   It is easy as linking one or more tickets to a KB article. This relation becomes visible for every agent</a:t>
            </a:r>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17563" y="228600"/>
            <a:ext cx="10871200" cy="990600"/>
          </a:xfrm>
        </p:spPr>
        <p:txBody>
          <a:bodyPr/>
          <a:lstStyle/>
          <a:p>
            <a:pPr algn="ctr"/>
            <a:r>
              <a:rPr lang="en-US" altLang="en-US" b="1" u="sng" dirty="0" smtClean="0"/>
              <a:t>Self Service</a:t>
            </a:r>
          </a:p>
        </p:txBody>
      </p:sp>
      <p:sp>
        <p:nvSpPr>
          <p:cNvPr id="23555" name="Content Placeholder 2"/>
          <p:cNvSpPr>
            <a:spLocks noGrp="1"/>
          </p:cNvSpPr>
          <p:nvPr>
            <p:ph sz="quarter" idx="1"/>
          </p:nvPr>
        </p:nvSpPr>
        <p:spPr>
          <a:xfrm>
            <a:off x="525463" y="1644650"/>
            <a:ext cx="10515600" cy="4351338"/>
          </a:xfrm>
        </p:spPr>
        <p:txBody>
          <a:bodyPr/>
          <a:lstStyle/>
          <a:p>
            <a:pPr>
              <a:buFont typeface="Arial" panose="020B0604020202020204" pitchFamily="34" charset="0"/>
              <a:buNone/>
            </a:pPr>
            <a:r>
              <a:rPr lang="en-US" altLang="en-US" smtClean="0"/>
              <a:t>   Customers can register and manage their own accounts, create new tickets, review ticket history and escalate tickets for specialized processing.</a:t>
            </a:r>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17563" y="228600"/>
            <a:ext cx="10871200" cy="990600"/>
          </a:xfrm>
        </p:spPr>
        <p:txBody>
          <a:bodyPr/>
          <a:lstStyle/>
          <a:p>
            <a:pPr algn="ctr"/>
            <a:r>
              <a:rPr lang="en-US" altLang="en-US" dirty="0" smtClean="0"/>
              <a:t>Anytime, Anywhere Access</a:t>
            </a:r>
          </a:p>
        </p:txBody>
      </p:sp>
      <p:sp>
        <p:nvSpPr>
          <p:cNvPr id="24579" name="Content Placeholder 2"/>
          <p:cNvSpPr>
            <a:spLocks noGrp="1"/>
          </p:cNvSpPr>
          <p:nvPr>
            <p:ph sz="quarter" idx="1"/>
          </p:nvPr>
        </p:nvSpPr>
        <p:spPr>
          <a:xfrm>
            <a:off x="817563" y="1600200"/>
            <a:ext cx="10871200" cy="4495800"/>
          </a:xfrm>
        </p:spPr>
        <p:txBody>
          <a:bodyPr/>
          <a:lstStyle/>
          <a:p>
            <a:r>
              <a:rPr lang="en-US" altLang="en-US" smtClean="0"/>
              <a:t>Separate customer front-end, accessible via a standard Web browser</a:t>
            </a:r>
          </a:p>
          <a:p>
            <a:r>
              <a:rPr lang="en-US" altLang="en-US" smtClean="0"/>
              <a:t>24/7/365 access</a:t>
            </a:r>
          </a:p>
          <a:p>
            <a:r>
              <a:rPr lang="en-US" altLang="en-US" smtClean="0"/>
              <a:t>Simple and easy to use</a:t>
            </a:r>
          </a:p>
          <a:p>
            <a:pPr>
              <a:buFont typeface="Arial" panose="020B0604020202020204" pitchFamily="34" charset="0"/>
              <a:buNone/>
            </a:pPr>
            <a:endParaRPr lang="en-US" altLang="en-US" smtClean="0"/>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17563" y="228600"/>
            <a:ext cx="10871200" cy="990600"/>
          </a:xfrm>
        </p:spPr>
        <p:txBody>
          <a:bodyPr/>
          <a:lstStyle/>
          <a:p>
            <a:pPr algn="ctr"/>
            <a:r>
              <a:rPr lang="en-US" altLang="en-US" dirty="0" smtClean="0"/>
              <a:t>Ticket Management Tools</a:t>
            </a:r>
          </a:p>
        </p:txBody>
      </p:sp>
      <p:sp>
        <p:nvSpPr>
          <p:cNvPr id="25603" name="Content Placeholder 2"/>
          <p:cNvSpPr>
            <a:spLocks noGrp="1"/>
          </p:cNvSpPr>
          <p:nvPr>
            <p:ph sz="quarter" idx="1"/>
          </p:nvPr>
        </p:nvSpPr>
        <p:spPr>
          <a:xfrm>
            <a:off x="817563" y="1600200"/>
            <a:ext cx="10871200" cy="4495800"/>
          </a:xfrm>
        </p:spPr>
        <p:txBody>
          <a:bodyPr/>
          <a:lstStyle/>
          <a:p>
            <a:r>
              <a:rPr lang="en-US" altLang="en-US" smtClean="0"/>
              <a:t>Customers can log, manage and track service requests over the web</a:t>
            </a:r>
          </a:p>
          <a:p>
            <a:r>
              <a:rPr lang="en-US" altLang="en-US" smtClean="0"/>
              <a:t>Complete access to previous ticket history</a:t>
            </a:r>
          </a:p>
          <a:p>
            <a:r>
              <a:rPr lang="en-US" altLang="en-US" smtClean="0"/>
              <a:t>Real-time information on ticket status and process </a:t>
            </a:r>
          </a:p>
          <a:p>
            <a:r>
              <a:rPr lang="en-US" altLang="en-US" smtClean="0"/>
              <a:t>Event-driven notification</a:t>
            </a:r>
          </a:p>
          <a:p>
            <a:endParaRPr lang="en-US" altLang="en-US" smtClean="0"/>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17563" y="228600"/>
            <a:ext cx="10871200" cy="990600"/>
          </a:xfrm>
        </p:spPr>
        <p:txBody>
          <a:bodyPr/>
          <a:lstStyle/>
          <a:p>
            <a:pPr algn="ctr"/>
            <a:r>
              <a:rPr lang="en-US" altLang="en-US" b="1" u="sng" dirty="0" smtClean="0"/>
              <a:t>Reporting</a:t>
            </a:r>
          </a:p>
        </p:txBody>
      </p:sp>
      <p:sp>
        <p:nvSpPr>
          <p:cNvPr id="26627" name="Content Placeholder 2"/>
          <p:cNvSpPr>
            <a:spLocks noGrp="1"/>
          </p:cNvSpPr>
          <p:nvPr>
            <p:ph sz="quarter" idx="1"/>
          </p:nvPr>
        </p:nvSpPr>
        <p:spPr>
          <a:xfrm>
            <a:off x="600075" y="1660525"/>
            <a:ext cx="10515600" cy="4351338"/>
          </a:xfrm>
        </p:spPr>
        <p:txBody>
          <a:bodyPr/>
          <a:lstStyle/>
          <a:p>
            <a:pPr>
              <a:buFont typeface="Arial" panose="020B0604020202020204" pitchFamily="34" charset="0"/>
              <a:buNone/>
            </a:pPr>
            <a:r>
              <a:rPr lang="en-US" altLang="en-US" smtClean="0"/>
              <a:t>   The system Includes a set of commonly used reports and allows customizable reporting to answer specific business questions. </a:t>
            </a:r>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17563" y="228600"/>
            <a:ext cx="10871200" cy="990600"/>
          </a:xfrm>
        </p:spPr>
        <p:txBody>
          <a:bodyPr/>
          <a:lstStyle/>
          <a:p>
            <a:pPr algn="ctr"/>
            <a:r>
              <a:rPr lang="en-US" altLang="en-US" dirty="0" smtClean="0"/>
              <a:t>Dashboard</a:t>
            </a:r>
          </a:p>
        </p:txBody>
      </p:sp>
      <p:sp>
        <p:nvSpPr>
          <p:cNvPr id="27651" name="Content Placeholder 2"/>
          <p:cNvSpPr>
            <a:spLocks noGrp="1"/>
          </p:cNvSpPr>
          <p:nvPr>
            <p:ph sz="quarter" idx="1"/>
          </p:nvPr>
        </p:nvSpPr>
        <p:spPr>
          <a:xfrm>
            <a:off x="817563" y="1600200"/>
            <a:ext cx="10871200" cy="4495800"/>
          </a:xfrm>
        </p:spPr>
        <p:txBody>
          <a:bodyPr/>
          <a:lstStyle/>
          <a:p>
            <a:r>
              <a:rPr lang="en-US" altLang="en-US" smtClean="0"/>
              <a:t>At-a-glance information on key statistics, allowing fast and efficient view of up-to-date performance summaries</a:t>
            </a:r>
          </a:p>
          <a:p>
            <a:r>
              <a:rPr lang="en-US" altLang="en-US" smtClean="0"/>
              <a:t>Allows customized widgets to be plugged in to meet advanced reporting requirements </a:t>
            </a:r>
          </a:p>
          <a:p>
            <a:endParaRPr lang="en-US" altLang="en-US" smtClean="0"/>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17563" y="228600"/>
            <a:ext cx="10871200" cy="990600"/>
          </a:xfrm>
        </p:spPr>
        <p:txBody>
          <a:bodyPr/>
          <a:lstStyle/>
          <a:p>
            <a:pPr algn="ctr"/>
            <a:r>
              <a:rPr lang="en-US" altLang="en-US" dirty="0" smtClean="0"/>
              <a:t>Report Creation</a:t>
            </a:r>
          </a:p>
        </p:txBody>
      </p:sp>
      <p:sp>
        <p:nvSpPr>
          <p:cNvPr id="28675" name="Content Placeholder 2"/>
          <p:cNvSpPr>
            <a:spLocks noGrp="1"/>
          </p:cNvSpPr>
          <p:nvPr>
            <p:ph sz="quarter" idx="1"/>
          </p:nvPr>
        </p:nvSpPr>
        <p:spPr>
          <a:xfrm>
            <a:off x="817563" y="1600200"/>
            <a:ext cx="10871200" cy="4495800"/>
          </a:xfrm>
        </p:spPr>
        <p:txBody>
          <a:bodyPr/>
          <a:lstStyle/>
          <a:p>
            <a:r>
              <a:rPr lang="en-US" altLang="en-US" smtClean="0"/>
              <a:t>Menu-Driven custom report creation without programming</a:t>
            </a:r>
          </a:p>
          <a:p>
            <a:r>
              <a:rPr lang="en-US" altLang="en-US" smtClean="0"/>
              <a:t>Create reports based on the whole data stored in the OTRS database </a:t>
            </a:r>
          </a:p>
          <a:p>
            <a:r>
              <a:rPr lang="en-US" altLang="en-US" smtClean="0"/>
              <a:t>Save frequently-used reports</a:t>
            </a:r>
          </a:p>
          <a:p>
            <a:endParaRPr lang="en-US" altLang="en-US" smtClean="0"/>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17563" y="228600"/>
            <a:ext cx="10871200" cy="990600"/>
          </a:xfrm>
        </p:spPr>
        <p:txBody>
          <a:bodyPr/>
          <a:lstStyle/>
          <a:p>
            <a:pPr algn="ctr"/>
            <a:r>
              <a:rPr lang="en-US" altLang="en-US" dirty="0" smtClean="0"/>
              <a:t>Data Import and Export</a:t>
            </a:r>
          </a:p>
        </p:txBody>
      </p:sp>
      <p:sp>
        <p:nvSpPr>
          <p:cNvPr id="29699" name="Content Placeholder 2"/>
          <p:cNvSpPr>
            <a:spLocks noGrp="1"/>
          </p:cNvSpPr>
          <p:nvPr>
            <p:ph sz="quarter" idx="1"/>
          </p:nvPr>
        </p:nvSpPr>
        <p:spPr>
          <a:xfrm>
            <a:off x="817563" y="1649413"/>
            <a:ext cx="10871200" cy="4495800"/>
          </a:xfrm>
        </p:spPr>
        <p:txBody>
          <a:bodyPr/>
          <a:lstStyle/>
          <a:p>
            <a:pPr>
              <a:buFont typeface="Arial" panose="020B0604020202020204" pitchFamily="34" charset="0"/>
              <a:buNone/>
            </a:pPr>
            <a:r>
              <a:rPr lang="en-US" altLang="en-US" smtClean="0"/>
              <a:t>Export reports, graphics and analysis data to printer, PDF or CSV</a:t>
            </a:r>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17563" y="228600"/>
            <a:ext cx="10871200" cy="990600"/>
          </a:xfrm>
        </p:spPr>
        <p:txBody>
          <a:bodyPr/>
          <a:lstStyle/>
          <a:p>
            <a:pPr algn="ctr"/>
            <a:r>
              <a:rPr lang="en-US" altLang="en-US" dirty="0" smtClean="0"/>
              <a:t>Overview</a:t>
            </a:r>
          </a:p>
        </p:txBody>
      </p:sp>
      <p:graphicFrame>
        <p:nvGraphicFramePr>
          <p:cNvPr id="4" name="Diagram 3"/>
          <p:cNvGraphicFramePr/>
          <p:nvPr>
            <p:extLst>
              <p:ext uri="{D42A27DB-BD31-4B8C-83A1-F6EECF244321}">
                <p14:modId xmlns:p14="http://schemas.microsoft.com/office/powerpoint/2010/main" val="3529895634"/>
              </p:ext>
            </p:extLst>
          </p:nvPr>
        </p:nvGraphicFramePr>
        <p:xfrm>
          <a:off x="5951913" y="1704110"/>
          <a:ext cx="7501995" cy="415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
        <p:nvSpPr>
          <p:cNvPr id="2" name="TextBox 1"/>
          <p:cNvSpPr txBox="1"/>
          <p:nvPr/>
        </p:nvSpPr>
        <p:spPr>
          <a:xfrm>
            <a:off x="906088" y="2084119"/>
            <a:ext cx="6325985" cy="34163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 </a:t>
            </a:r>
            <a:r>
              <a:rPr lang="en-US" dirty="0" smtClean="0">
                <a:latin typeface="Calibri" panose="020F0502020204030204" pitchFamily="34" charset="0"/>
                <a:cs typeface="Calibri" panose="020F0502020204030204" pitchFamily="34" charset="0"/>
              </a:rPr>
              <a:t>comprehensive </a:t>
            </a:r>
            <a:r>
              <a:rPr lang="en-US" dirty="0">
                <a:latin typeface="Calibri" panose="020F0502020204030204" pitchFamily="34" charset="0"/>
                <a:cs typeface="Calibri" panose="020F0502020204030204" pitchFamily="34" charset="0"/>
              </a:rPr>
              <a:t>support </a:t>
            </a:r>
            <a:r>
              <a:rPr lang="en-US" dirty="0" smtClean="0">
                <a:latin typeface="Calibri" panose="020F0502020204030204" pitchFamily="34" charset="0"/>
                <a:cs typeface="Calibri" panose="020F0502020204030204" pitchFamily="34" charset="0"/>
              </a:rPr>
              <a:t>and service desk software solution that enables agents </a:t>
            </a:r>
            <a:r>
              <a:rPr lang="en-US" dirty="0">
                <a:latin typeface="Calibri" panose="020F0502020204030204" pitchFamily="34" charset="0"/>
                <a:cs typeface="Calibri" panose="020F0502020204030204" pitchFamily="34" charset="0"/>
              </a:rPr>
              <a:t>to answer </a:t>
            </a:r>
            <a:r>
              <a:rPr lang="en-US" dirty="0" smtClean="0">
                <a:latin typeface="Calibri" panose="020F0502020204030204" pitchFamily="34" charset="0"/>
                <a:cs typeface="Calibri" panose="020F0502020204030204" pitchFamily="34" charset="0"/>
              </a:rPr>
              <a:t>a </a:t>
            </a:r>
            <a:r>
              <a:rPr lang="en-US" dirty="0">
                <a:latin typeface="Calibri" panose="020F0502020204030204" pitchFamily="34" charset="0"/>
                <a:cs typeface="Calibri" panose="020F0502020204030204" pitchFamily="34" charset="0"/>
              </a:rPr>
              <a:t>high </a:t>
            </a:r>
            <a:r>
              <a:rPr lang="en-US" dirty="0" smtClean="0">
                <a:latin typeface="Calibri" panose="020F0502020204030204" pitchFamily="34" charset="0"/>
                <a:cs typeface="Calibri" panose="020F0502020204030204" pitchFamily="34" charset="0"/>
              </a:rPr>
              <a:t>volume of </a:t>
            </a:r>
            <a:r>
              <a:rPr lang="en-US" dirty="0">
                <a:latin typeface="Calibri" panose="020F0502020204030204" pitchFamily="34" charset="0"/>
                <a:cs typeface="Calibri" panose="020F0502020204030204" pitchFamily="34" charset="0"/>
              </a:rPr>
              <a:t>customer requests quickly, effectively and, above all, transparently</a:t>
            </a:r>
            <a:r>
              <a:rPr lang="en-US"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pPr algn="just"/>
            <a:r>
              <a:rPr lang="en-US" dirty="0" smtClean="0">
                <a:latin typeface="Calibri" panose="020F0502020204030204" pitchFamily="34" charset="0"/>
                <a:cs typeface="Calibri" panose="020F0502020204030204" pitchFamily="34" charset="0"/>
              </a:rPr>
              <a:t>Featuring a logical structured approach and automation of  repetitive tasks, </a:t>
            </a:r>
            <a:r>
              <a:rPr lang="en-US" dirty="0">
                <a:latin typeface="Calibri" panose="020F0502020204030204" pitchFamily="34" charset="0"/>
                <a:cs typeface="Calibri" panose="020F0502020204030204" pitchFamily="34" charset="0"/>
              </a:rPr>
              <a:t>together with </a:t>
            </a:r>
            <a:r>
              <a:rPr lang="en-US" dirty="0" smtClean="0">
                <a:latin typeface="Calibri" panose="020F0502020204030204" pitchFamily="34" charset="0"/>
                <a:cs typeface="Calibri" panose="020F0502020204030204" pitchFamily="34" charset="0"/>
              </a:rPr>
              <a:t>maximum </a:t>
            </a:r>
            <a:r>
              <a:rPr lang="en-US" dirty="0">
                <a:latin typeface="Calibri" panose="020F0502020204030204" pitchFamily="34" charset="0"/>
                <a:cs typeface="Calibri" panose="020F0502020204030204" pitchFamily="34" charset="0"/>
              </a:rPr>
              <a:t>flexibility and </a:t>
            </a:r>
            <a:r>
              <a:rPr lang="en-US" dirty="0" smtClean="0">
                <a:latin typeface="Calibri" panose="020F0502020204030204" pitchFamily="34" charset="0"/>
                <a:cs typeface="Calibri" panose="020F0502020204030204" pitchFamily="34" charset="0"/>
              </a:rPr>
              <a:t>customized configuration possibilities to enhance productivity of service and help desks across many verticals such as Travel, Hospitality, Tech Support, Customer Service etc.</a:t>
            </a:r>
          </a:p>
          <a:p>
            <a:pPr algn="just"/>
            <a:endParaRPr lang="en-US" dirty="0">
              <a:latin typeface="Calibri" panose="020F0502020204030204" pitchFamily="34" charset="0"/>
              <a:cs typeface="Calibri" panose="020F0502020204030204" pitchFamily="34" charset="0"/>
            </a:endParaRPr>
          </a:p>
          <a:p>
            <a:pPr algn="just"/>
            <a:r>
              <a:rPr lang="en-US" dirty="0" smtClean="0">
                <a:latin typeface="Calibri" panose="020F0502020204030204" pitchFamily="34" charset="0"/>
                <a:cs typeface="Calibri" panose="020F0502020204030204" pitchFamily="34" charset="0"/>
              </a:rPr>
              <a:t>The Eurus EMS is based on the globally renowned OTRS system with hundreds of thousands of satisfied users across the world.</a:t>
            </a:r>
            <a:endParaRPr lang="en-US" dirty="0">
              <a:latin typeface="Calibri" panose="020F0502020204030204" pitchFamily="34" charset="0"/>
              <a:cs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17563" y="228600"/>
            <a:ext cx="10871200" cy="990600"/>
          </a:xfrm>
        </p:spPr>
        <p:txBody>
          <a:bodyPr/>
          <a:lstStyle/>
          <a:p>
            <a:pPr algn="ctr"/>
            <a:r>
              <a:rPr lang="en-US" altLang="en-US" b="1" u="sng" dirty="0" smtClean="0"/>
              <a:t>Access Management</a:t>
            </a:r>
          </a:p>
        </p:txBody>
      </p:sp>
      <p:sp>
        <p:nvSpPr>
          <p:cNvPr id="30723" name="Content Placeholder 2"/>
          <p:cNvSpPr>
            <a:spLocks noGrp="1"/>
          </p:cNvSpPr>
          <p:nvPr>
            <p:ph sz="quarter" idx="1"/>
          </p:nvPr>
        </p:nvSpPr>
        <p:spPr>
          <a:xfrm>
            <a:off x="566738" y="1660525"/>
            <a:ext cx="10515600" cy="4351338"/>
          </a:xfrm>
        </p:spPr>
        <p:txBody>
          <a:bodyPr/>
          <a:lstStyle/>
          <a:p>
            <a:pPr>
              <a:buFont typeface="Arial" panose="020B0604020202020204" pitchFamily="34" charset="0"/>
              <a:buNone/>
            </a:pPr>
            <a:r>
              <a:rPr lang="en-US" altLang="en-US" smtClean="0"/>
              <a:t>   Comprehensive permission management allows a granular access on a specific level according to the users individual role.</a:t>
            </a:r>
          </a:p>
        </p:txBody>
      </p:sp>
      <p:sp>
        <p:nvSpPr>
          <p:cNvPr id="4" name="Content Placeholder 2"/>
          <p:cNvSpPr txBox="1">
            <a:spLocks/>
          </p:cNvSpPr>
          <p:nvPr/>
        </p:nvSpPr>
        <p:spPr>
          <a:xfrm>
            <a:off x="817563" y="1600200"/>
            <a:ext cx="10871200" cy="4495800"/>
          </a:xfrm>
          <a:prstGeom prst="rect">
            <a:avLst/>
          </a:prstGeom>
        </p:spPr>
        <p:txBody>
          <a:bodyPr>
            <a:normAutofit/>
          </a:bodyPr>
          <a:lstStyle/>
          <a:p>
            <a:pPr marL="320040" indent="-320040" fontAlgn="auto">
              <a:spcBef>
                <a:spcPts val="700"/>
              </a:spcBef>
              <a:spcAft>
                <a:spcPts val="0"/>
              </a:spcAft>
              <a:buClr>
                <a:schemeClr val="accent2"/>
              </a:buClr>
              <a:buSzPct val="60000"/>
              <a:buFont typeface="Arial" pitchFamily="34" charset="0"/>
              <a:buNone/>
              <a:defRPr/>
            </a:pPr>
            <a:endParaRPr lang="en-US" sz="2900" dirty="0">
              <a:latin typeface="+mn-lt"/>
              <a:cs typeface="+mn-cs"/>
            </a:endParaRPr>
          </a:p>
        </p:txBody>
      </p:sp>
      <p:sp>
        <p:nvSpPr>
          <p:cNvPr id="6"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17563" y="228600"/>
            <a:ext cx="10871200" cy="990600"/>
          </a:xfrm>
        </p:spPr>
        <p:txBody>
          <a:bodyPr/>
          <a:lstStyle/>
          <a:p>
            <a:pPr algn="ctr"/>
            <a:r>
              <a:rPr lang="en-US" altLang="en-US" dirty="0" smtClean="0"/>
              <a:t>Accessibility</a:t>
            </a:r>
          </a:p>
        </p:txBody>
      </p:sp>
      <p:sp>
        <p:nvSpPr>
          <p:cNvPr id="31747" name="Content Placeholder 2"/>
          <p:cNvSpPr>
            <a:spLocks noGrp="1"/>
          </p:cNvSpPr>
          <p:nvPr>
            <p:ph sz="quarter" idx="1"/>
          </p:nvPr>
        </p:nvSpPr>
        <p:spPr>
          <a:xfrm>
            <a:off x="817563" y="1600200"/>
            <a:ext cx="10871200" cy="4495800"/>
          </a:xfrm>
        </p:spPr>
        <p:txBody>
          <a:bodyPr/>
          <a:lstStyle/>
          <a:p>
            <a:r>
              <a:rPr lang="en-US" altLang="en-US" dirty="0" smtClean="0"/>
              <a:t>Access to OTRS with a Web browser</a:t>
            </a:r>
          </a:p>
          <a:p>
            <a:r>
              <a:rPr lang="en-US" altLang="en-US" dirty="0" smtClean="0"/>
              <a:t>Customizable agent preferences allows to define access to specific queue notification</a:t>
            </a:r>
          </a:p>
          <a:p>
            <a:endParaRPr lang="en-US" altLang="en-US" dirty="0" smtClean="0"/>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17563" y="228600"/>
            <a:ext cx="10871200" cy="990600"/>
          </a:xfrm>
        </p:spPr>
        <p:txBody>
          <a:bodyPr/>
          <a:lstStyle/>
          <a:p>
            <a:pPr algn="ctr"/>
            <a:r>
              <a:rPr lang="en-US" altLang="en-US" dirty="0" smtClean="0"/>
              <a:t>Authentication</a:t>
            </a:r>
          </a:p>
        </p:txBody>
      </p:sp>
      <p:sp>
        <p:nvSpPr>
          <p:cNvPr id="32771" name="Content Placeholder 2"/>
          <p:cNvSpPr>
            <a:spLocks noGrp="1"/>
          </p:cNvSpPr>
          <p:nvPr>
            <p:ph sz="quarter" idx="1"/>
          </p:nvPr>
        </p:nvSpPr>
        <p:spPr>
          <a:xfrm>
            <a:off x="817563" y="1600200"/>
            <a:ext cx="10871200" cy="4495800"/>
          </a:xfrm>
        </p:spPr>
        <p:txBody>
          <a:bodyPr/>
          <a:lstStyle/>
          <a:p>
            <a:r>
              <a:rPr lang="en-US" altLang="en-US" smtClean="0"/>
              <a:t>Agent and customer user authentication against LDAP directories</a:t>
            </a:r>
          </a:p>
          <a:p>
            <a:r>
              <a:rPr lang="en-US" altLang="en-US" smtClean="0"/>
              <a:t>Customer user authentication against a Radius Server </a:t>
            </a:r>
          </a:p>
          <a:p>
            <a:endParaRPr lang="en-US" altLang="en-US" smtClean="0"/>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17563" y="228600"/>
            <a:ext cx="10871200" cy="990600"/>
          </a:xfrm>
        </p:spPr>
        <p:txBody>
          <a:bodyPr/>
          <a:lstStyle/>
          <a:p>
            <a:pPr algn="ctr"/>
            <a:r>
              <a:rPr lang="en-US" altLang="en-US" dirty="0" smtClean="0"/>
              <a:t>Role Based Access</a:t>
            </a:r>
          </a:p>
        </p:txBody>
      </p:sp>
      <p:sp>
        <p:nvSpPr>
          <p:cNvPr id="33795" name="Content Placeholder 2"/>
          <p:cNvSpPr>
            <a:spLocks noGrp="1"/>
          </p:cNvSpPr>
          <p:nvPr>
            <p:ph sz="quarter" idx="1"/>
          </p:nvPr>
        </p:nvSpPr>
        <p:spPr>
          <a:xfrm>
            <a:off x="817563" y="1600200"/>
            <a:ext cx="10871200" cy="4495800"/>
          </a:xfrm>
        </p:spPr>
        <p:txBody>
          <a:bodyPr/>
          <a:lstStyle/>
          <a:p>
            <a:r>
              <a:rPr lang="en-US" altLang="en-US" smtClean="0"/>
              <a:t>Support of user accounts, groups and roles</a:t>
            </a:r>
          </a:p>
          <a:p>
            <a:r>
              <a:rPr lang="en-US" altLang="en-US" smtClean="0"/>
              <a:t>Customer self-registration to the self-service portal based on preset permissions.</a:t>
            </a:r>
          </a:p>
          <a:p>
            <a:endParaRPr lang="en-US" altLang="en-US" smtClean="0"/>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17563" y="228600"/>
            <a:ext cx="10871200" cy="990600"/>
          </a:xfrm>
        </p:spPr>
        <p:txBody>
          <a:bodyPr/>
          <a:lstStyle/>
          <a:p>
            <a:pPr algn="ctr"/>
            <a:r>
              <a:rPr lang="en-US" altLang="en-US" dirty="0" smtClean="0"/>
              <a:t>Access Control Lists</a:t>
            </a:r>
          </a:p>
        </p:txBody>
      </p:sp>
      <p:sp>
        <p:nvSpPr>
          <p:cNvPr id="34819" name="Content Placeholder 2"/>
          <p:cNvSpPr>
            <a:spLocks noGrp="1"/>
          </p:cNvSpPr>
          <p:nvPr>
            <p:ph sz="quarter" idx="1"/>
          </p:nvPr>
        </p:nvSpPr>
        <p:spPr>
          <a:xfrm>
            <a:off x="817563" y="1600200"/>
            <a:ext cx="10871200" cy="4495800"/>
          </a:xfrm>
        </p:spPr>
        <p:txBody>
          <a:bodyPr/>
          <a:lstStyle/>
          <a:p>
            <a:r>
              <a:rPr lang="en-US" altLang="en-US" smtClean="0"/>
              <a:t>Access Control Lists(ACLs) supplement existing permissions provided by roles and groups.</a:t>
            </a:r>
          </a:p>
          <a:p>
            <a:r>
              <a:rPr lang="en-US" altLang="en-US" smtClean="0"/>
              <a:t>Grant access to tickets, queues, function and allow specific actions based on attributes</a:t>
            </a:r>
          </a:p>
          <a:p>
            <a:r>
              <a:rPr lang="en-US" altLang="en-US" smtClean="0"/>
              <a:t>Allow to map and manage workflows in OTRS</a:t>
            </a:r>
          </a:p>
          <a:p>
            <a:endParaRPr lang="en-US" altLang="en-US" smtClean="0"/>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Eurus Internetworks Pvt. Ltd., New Delhi</a:t>
            </a:r>
            <a:endParaRPr lang="en-US"/>
          </a:p>
        </p:txBody>
      </p:sp>
      <p:sp>
        <p:nvSpPr>
          <p:cNvPr id="5" name="Rectangle 4"/>
          <p:cNvSpPr/>
          <p:nvPr/>
        </p:nvSpPr>
        <p:spPr>
          <a:xfrm>
            <a:off x="4958509" y="3244334"/>
            <a:ext cx="2433358" cy="769441"/>
          </a:xfrm>
          <a:prstGeom prst="rect">
            <a:avLst/>
          </a:prstGeom>
        </p:spPr>
        <p:txBody>
          <a:bodyPr wrap="none">
            <a:spAutoFit/>
          </a:bodyPr>
          <a:lstStyle/>
          <a:p>
            <a:r>
              <a:rPr lang="en-US" altLang="en-US" sz="4400" dirty="0">
                <a:solidFill>
                  <a:schemeClr val="tx2"/>
                </a:solidFill>
                <a:latin typeface="+mj-lt"/>
                <a:ea typeface="+mj-ea"/>
                <a:cs typeface="+mj-cs"/>
              </a:rPr>
              <a:t>Thank You</a:t>
            </a:r>
            <a:endParaRPr lang="en-US" sz="4400" dirty="0">
              <a:solidFill>
                <a:schemeClr val="tx2"/>
              </a:solidFill>
              <a:latin typeface="+mj-lt"/>
              <a:ea typeface="+mj-ea"/>
              <a:cs typeface="+mj-cs"/>
            </a:endParaRPr>
          </a:p>
        </p:txBody>
      </p:sp>
    </p:spTree>
    <p:extLst>
      <p:ext uri="{BB962C8B-B14F-4D97-AF65-F5344CB8AC3E}">
        <p14:creationId xmlns:p14="http://schemas.microsoft.com/office/powerpoint/2010/main" val="14232318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17563" y="228600"/>
            <a:ext cx="10871200" cy="990600"/>
          </a:xfrm>
        </p:spPr>
        <p:txBody>
          <a:bodyPr/>
          <a:lstStyle/>
          <a:p>
            <a:pPr algn="ctr"/>
            <a:r>
              <a:rPr lang="en-US" altLang="en-US" dirty="0" smtClean="0"/>
              <a:t>How it Works</a:t>
            </a:r>
          </a:p>
        </p:txBody>
      </p:sp>
      <p:sp>
        <p:nvSpPr>
          <p:cNvPr id="12291" name="Content Placeholder 2"/>
          <p:cNvSpPr>
            <a:spLocks noGrp="1"/>
          </p:cNvSpPr>
          <p:nvPr>
            <p:ph sz="quarter" idx="1"/>
          </p:nvPr>
        </p:nvSpPr>
        <p:spPr>
          <a:xfrm>
            <a:off x="682625" y="1644650"/>
            <a:ext cx="10515600" cy="4351338"/>
          </a:xfrm>
        </p:spPr>
        <p:txBody>
          <a:bodyPr/>
          <a:lstStyle/>
          <a:p>
            <a:pPr>
              <a:buFont typeface="Arial" panose="020B0604020202020204" pitchFamily="34" charset="0"/>
              <a:buNone/>
            </a:pPr>
            <a:r>
              <a:rPr lang="en-US" altLang="en-US" sz="1800" b="1" u="sng" dirty="0" smtClean="0">
                <a:latin typeface="Calibri" panose="020F0502020204030204" pitchFamily="34" charset="0"/>
                <a:cs typeface="Calibri" panose="020F0502020204030204" pitchFamily="34" charset="0"/>
              </a:rPr>
              <a:t>Request (Ticket) Generation</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Each service request is referred to as a ‘Ticket’ and automatically assigned a unique ‘Ticket Number’.</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Requests (Tickets) could come in via multiple inputs: Web, e-mail, phone, or SOAP/XML</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Automated customer entry via Computer Telephony Integration (CTI) support.</a:t>
            </a:r>
          </a:p>
          <a:p>
            <a:pPr>
              <a:buFont typeface="Wingdings" panose="05000000000000000000" pitchFamily="2" charset="2"/>
              <a:buChar char="§"/>
            </a:pPr>
            <a:endParaRPr lang="en-US" altLang="en-US" sz="1800" dirty="0" smtClean="0">
              <a:latin typeface="Calibri" panose="020F0502020204030204" pitchFamily="34" charset="0"/>
              <a:cs typeface="Calibri" panose="020F0502020204030204" pitchFamily="34" charset="0"/>
            </a:endParaRPr>
          </a:p>
          <a:p>
            <a:pPr marL="0" indent="0">
              <a:buNone/>
            </a:pPr>
            <a:r>
              <a:rPr lang="en-US" altLang="en-US" sz="1800" b="1" u="sng" dirty="0" smtClean="0">
                <a:latin typeface="Calibri" panose="020F0502020204030204" pitchFamily="34" charset="0"/>
                <a:cs typeface="Calibri" panose="020F0502020204030204" pitchFamily="34" charset="0"/>
              </a:rPr>
              <a:t>Request (Ticket) Classification</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OTRS provides a comprehensive set of tools to view, sort, manage, respond, escalate and resolve service requests (Tickets).</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As soon as a Ticket is received and logged, an auto generated response (fully configurable) is sent back to the requester with the assigned Ticket Number. </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The Ticket is then placed in the appropriate queue and available for agents to work on it.</a:t>
            </a:r>
          </a:p>
          <a:p>
            <a:pPr marL="0" indent="0">
              <a:buNone/>
            </a:pPr>
            <a:endParaRPr lang="en-US" altLang="en-US" dirty="0" smtClean="0"/>
          </a:p>
          <a:p>
            <a:pPr>
              <a:buFont typeface="Arial" panose="020B0604020202020204" pitchFamily="34" charset="0"/>
              <a:buNone/>
            </a:pPr>
            <a:endParaRPr lang="en-US" altLang="en-US" dirty="0" smtClean="0"/>
          </a:p>
          <a:p>
            <a:pPr>
              <a:buFont typeface="Arial" panose="020B0604020202020204" pitchFamily="34" charset="0"/>
              <a:buNone/>
            </a:pPr>
            <a:endParaRPr lang="en-US" altLang="en-US" dirty="0"/>
          </a:p>
        </p:txBody>
      </p:sp>
      <p:sp>
        <p:nvSpPr>
          <p:cNvPr id="6"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17563" y="228600"/>
            <a:ext cx="10871200" cy="990600"/>
          </a:xfrm>
        </p:spPr>
        <p:txBody>
          <a:bodyPr/>
          <a:lstStyle/>
          <a:p>
            <a:pPr algn="ctr"/>
            <a:r>
              <a:rPr lang="en-US" altLang="en-US" dirty="0" smtClean="0"/>
              <a:t>Ticket Management</a:t>
            </a:r>
          </a:p>
        </p:txBody>
      </p:sp>
      <p:sp>
        <p:nvSpPr>
          <p:cNvPr id="15363" name="Content Placeholder 2"/>
          <p:cNvSpPr>
            <a:spLocks noGrp="1"/>
          </p:cNvSpPr>
          <p:nvPr>
            <p:ph sz="quarter" idx="1"/>
          </p:nvPr>
        </p:nvSpPr>
        <p:spPr>
          <a:xfrm>
            <a:off x="817563" y="1600200"/>
            <a:ext cx="10871200" cy="4495800"/>
          </a:xfrm>
        </p:spPr>
        <p:txBody>
          <a:bodyPr/>
          <a:lstStyle/>
          <a:p>
            <a:pPr marL="0" indent="0">
              <a:buNone/>
            </a:pPr>
            <a:r>
              <a:rPr lang="en-US" altLang="en-US" sz="1800" b="1" u="sng" dirty="0" smtClean="0">
                <a:latin typeface="Calibri" panose="020F0502020204030204" pitchFamily="34" charset="0"/>
                <a:cs typeface="Calibri" panose="020F0502020204030204" pitchFamily="34" charset="0"/>
              </a:rPr>
              <a:t>Basic Ticket Handling</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Configurable </a:t>
            </a:r>
            <a:r>
              <a:rPr lang="en-US" altLang="en-US" sz="1800" dirty="0">
                <a:latin typeface="Calibri" panose="020F0502020204030204" pitchFamily="34" charset="0"/>
                <a:cs typeface="Calibri" panose="020F0502020204030204" pitchFamily="34" charset="0"/>
              </a:rPr>
              <a:t>queues and watch lists </a:t>
            </a:r>
          </a:p>
          <a:p>
            <a:pPr>
              <a:buFont typeface="Wingdings" panose="05000000000000000000" pitchFamily="2" charset="2"/>
              <a:buChar char="§"/>
            </a:pPr>
            <a:r>
              <a:rPr lang="en-US" altLang="en-US" sz="1800" dirty="0">
                <a:latin typeface="Calibri" panose="020F0502020204030204" pitchFamily="34" charset="0"/>
                <a:cs typeface="Calibri" panose="020F0502020204030204" pitchFamily="34" charset="0"/>
              </a:rPr>
              <a:t>Configurable incident classifications and prioritization</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Ticket response templates for quick and efficient incident handling</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Self- service customer front-end</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SLA and queue based escalation </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Event-driven notifications of ticket status changes</a:t>
            </a:r>
          </a:p>
          <a:p>
            <a:pPr marL="0" indent="0">
              <a:buNone/>
            </a:pPr>
            <a:r>
              <a:rPr lang="en-US" altLang="en-US" sz="1800" b="1" u="sng" dirty="0">
                <a:latin typeface="Calibri" panose="020F0502020204030204" pitchFamily="34" charset="0"/>
                <a:cs typeface="Calibri" panose="020F0502020204030204" pitchFamily="34" charset="0"/>
              </a:rPr>
              <a:t>Intelligent </a:t>
            </a:r>
            <a:r>
              <a:rPr lang="en-US" altLang="en-US" sz="1800" b="1" u="sng" dirty="0" smtClean="0">
                <a:latin typeface="Calibri" panose="020F0502020204030204" pitchFamily="34" charset="0"/>
                <a:cs typeface="Calibri" panose="020F0502020204030204" pitchFamily="34" charset="0"/>
              </a:rPr>
              <a:t>Automation</a:t>
            </a:r>
          </a:p>
          <a:p>
            <a:pPr>
              <a:buFont typeface="Arial" panose="020B0604020202020204" pitchFamily="34" charset="0"/>
              <a:buChar char="•"/>
            </a:pPr>
            <a:r>
              <a:rPr lang="en-US" altLang="en-US" sz="1800" dirty="0"/>
              <a:t>Auto-response templates for recurring requests</a:t>
            </a:r>
          </a:p>
          <a:p>
            <a:pPr>
              <a:buFont typeface="Arial" panose="020B0604020202020204" pitchFamily="34" charset="0"/>
              <a:buChar char="•"/>
            </a:pPr>
            <a:r>
              <a:rPr lang="en-US" altLang="en-US" sz="1800" dirty="0"/>
              <a:t>Automated and manual incident routing</a:t>
            </a:r>
          </a:p>
          <a:p>
            <a:pPr>
              <a:buFont typeface="Arial" panose="020B0604020202020204" pitchFamily="34" charset="0"/>
              <a:buChar char="•"/>
            </a:pPr>
            <a:r>
              <a:rPr lang="en-US" altLang="en-US" sz="1800" dirty="0"/>
              <a:t>Automatic follow-up to existing tickets</a:t>
            </a:r>
          </a:p>
          <a:p>
            <a:pPr>
              <a:buFont typeface="Arial" panose="020B0604020202020204" pitchFamily="34" charset="0"/>
              <a:buChar char="•"/>
            </a:pPr>
            <a:r>
              <a:rPr lang="en-US" altLang="en-US" sz="1800" dirty="0"/>
              <a:t>Automated execution of pre-defined actions using criterion-based filters</a:t>
            </a:r>
          </a:p>
          <a:p>
            <a:pPr marL="0" indent="0">
              <a:buNone/>
            </a:pPr>
            <a:endParaRPr lang="en-US" altLang="en-US" sz="1800" dirty="0">
              <a:latin typeface="Calibri" panose="020F0502020204030204" pitchFamily="34" charset="0"/>
              <a:cs typeface="Calibri" panose="020F0502020204030204" pitchFamily="34" charset="0"/>
            </a:endParaRPr>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latin typeface="Calibri" panose="020F0502020204030204" pitchFamily="34" charset="0"/>
                <a:cs typeface="Calibri" panose="020F0502020204030204" pitchFamily="34" charset="0"/>
              </a:rPr>
              <a:t>Efficient </a:t>
            </a:r>
            <a:r>
              <a:rPr lang="en-US" sz="2400" b="1" dirty="0" smtClean="0">
                <a:latin typeface="Calibri" panose="020F0502020204030204" pitchFamily="34" charset="0"/>
                <a:cs typeface="Calibri" panose="020F0502020204030204" pitchFamily="34" charset="0"/>
              </a:rPr>
              <a:t>Automation of Business Processes</a:t>
            </a:r>
            <a:endParaRPr lang="en-US" sz="2400" b="1"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812800" y="1818685"/>
            <a:ext cx="5834789" cy="4495800"/>
          </a:xfrm>
        </p:spPr>
        <p:txBody>
          <a:bodyPr/>
          <a:lstStyle/>
          <a:p>
            <a:pPr algn="just">
              <a:buFont typeface="Wingdings" panose="05000000000000000000" pitchFamily="2" charset="2"/>
              <a:buChar char="§"/>
            </a:pPr>
            <a:r>
              <a:rPr lang="en-US" sz="1400" dirty="0" smtClean="0">
                <a:latin typeface="Calibri" panose="020F0502020204030204" pitchFamily="34" charset="0"/>
                <a:cs typeface="Calibri" panose="020F0502020204030204" pitchFamily="34" charset="0"/>
              </a:rPr>
              <a:t>Create </a:t>
            </a:r>
            <a:r>
              <a:rPr lang="en-US" sz="1400" dirty="0">
                <a:latin typeface="Calibri" panose="020F0502020204030204" pitchFamily="34" charset="0"/>
                <a:cs typeface="Calibri" panose="020F0502020204030204" pitchFamily="34" charset="0"/>
              </a:rPr>
              <a:t>efficient and clear processes in your company and increase productivity and work quality across departments. </a:t>
            </a:r>
            <a:r>
              <a:rPr lang="en-US" sz="1400" dirty="0" smtClean="0">
                <a:latin typeface="Calibri" panose="020F0502020204030204" pitchFamily="34" charset="0"/>
                <a:cs typeface="Calibri" panose="020F0502020204030204" pitchFamily="34" charset="0"/>
              </a:rPr>
              <a:t>OTRS </a:t>
            </a:r>
            <a:r>
              <a:rPr lang="en-US" sz="1400" dirty="0">
                <a:latin typeface="Calibri" panose="020F0502020204030204" pitchFamily="34" charset="0"/>
                <a:cs typeface="Calibri" panose="020F0502020204030204" pitchFamily="34" charset="0"/>
              </a:rPr>
              <a:t>offers you </a:t>
            </a:r>
            <a:r>
              <a:rPr lang="en-US" sz="1400" dirty="0" smtClean="0">
                <a:latin typeface="Calibri" panose="020F0502020204030204" pitchFamily="34" charset="0"/>
                <a:cs typeface="Calibri" panose="020F0502020204030204" pitchFamily="34" charset="0"/>
              </a:rPr>
              <a:t>the </a:t>
            </a:r>
            <a:r>
              <a:rPr lang="en-US" sz="1400" dirty="0">
                <a:latin typeface="Calibri" panose="020F0502020204030204" pitchFamily="34" charset="0"/>
                <a:cs typeface="Calibri" panose="020F0502020204030204" pitchFamily="34" charset="0"/>
              </a:rPr>
              <a:t>possibility to design your own processes </a:t>
            </a:r>
            <a:r>
              <a:rPr lang="en-US" sz="1400" dirty="0" smtClean="0">
                <a:latin typeface="Calibri" panose="020F0502020204030204" pitchFamily="34" charset="0"/>
                <a:cs typeface="Calibri" panose="020F0502020204030204" pitchFamily="34" charset="0"/>
              </a:rPr>
              <a:t>with </a:t>
            </a:r>
            <a:r>
              <a:rPr lang="en-US" sz="1400" dirty="0">
                <a:latin typeface="Calibri" panose="020F0502020204030204" pitchFamily="34" charset="0"/>
                <a:cs typeface="Calibri" panose="020F0502020204030204" pitchFamily="34" charset="0"/>
              </a:rPr>
              <a:t>a wide range of </a:t>
            </a:r>
            <a:r>
              <a:rPr lang="en-US" sz="1400" dirty="0" smtClean="0">
                <a:latin typeface="Calibri" panose="020F0502020204030204" pitchFamily="34" charset="0"/>
                <a:cs typeface="Calibri" panose="020F0502020204030204" pitchFamily="34" charset="0"/>
              </a:rPr>
              <a:t>automation. Process </a:t>
            </a:r>
            <a:r>
              <a:rPr lang="en-US" sz="1400" dirty="0">
                <a:latin typeface="Calibri" panose="020F0502020204030204" pitchFamily="34" charset="0"/>
                <a:cs typeface="Calibri" panose="020F0502020204030204" pitchFamily="34" charset="0"/>
              </a:rPr>
              <a:t>tickets can be created with configurable forms and routed through several process steps involving different departments. This makes approval processes as well as complex ordering processes more coordinated and, therefore, faster. In addition, OTRS also offers the following </a:t>
            </a:r>
            <a:r>
              <a:rPr lang="en-US" sz="1400" dirty="0" smtClean="0">
                <a:latin typeface="Calibri" panose="020F0502020204030204" pitchFamily="34" charset="0"/>
                <a:cs typeface="Calibri" panose="020F0502020204030204" pitchFamily="34" charset="0"/>
              </a:rPr>
              <a:t>automation </a:t>
            </a:r>
            <a:r>
              <a:rPr lang="en-US" sz="1400" dirty="0">
                <a:latin typeface="Calibri" panose="020F0502020204030204" pitchFamily="34" charset="0"/>
                <a:cs typeface="Calibri" panose="020F0502020204030204" pitchFamily="34" charset="0"/>
              </a:rPr>
              <a:t>features:</a:t>
            </a:r>
          </a:p>
          <a:p>
            <a:pPr algn="just">
              <a:buFont typeface="Wingdings" panose="05000000000000000000" pitchFamily="2" charset="2"/>
              <a:buChar char="§"/>
            </a:pPr>
            <a:r>
              <a:rPr lang="en-US" sz="1400" dirty="0">
                <a:latin typeface="Calibri" panose="020F0502020204030204" pitchFamily="34" charset="0"/>
                <a:cs typeface="Calibri" panose="020F0502020204030204" pitchFamily="34" charset="0"/>
              </a:rPr>
              <a:t>Event-based Generic Agent for moving tickets into queues, changing the status or </a:t>
            </a:r>
            <a:r>
              <a:rPr lang="en-US" sz="1400" dirty="0" smtClean="0">
                <a:latin typeface="Calibri" panose="020F0502020204030204" pitchFamily="34" charset="0"/>
                <a:cs typeface="Calibri" panose="020F0502020204030204" pitchFamily="34" charset="0"/>
              </a:rPr>
              <a:t>sending automatic </a:t>
            </a:r>
            <a:r>
              <a:rPr lang="en-US" sz="1400" dirty="0">
                <a:latin typeface="Calibri" panose="020F0502020204030204" pitchFamily="34" charset="0"/>
                <a:cs typeface="Calibri" panose="020F0502020204030204" pitchFamily="34" charset="0"/>
              </a:rPr>
              <a:t>email notifications</a:t>
            </a:r>
          </a:p>
          <a:p>
            <a:pPr algn="just">
              <a:buFont typeface="Wingdings" panose="05000000000000000000" pitchFamily="2" charset="2"/>
              <a:buChar char="§"/>
            </a:pPr>
            <a:r>
              <a:rPr lang="en-US" sz="1400" dirty="0">
                <a:latin typeface="Calibri" panose="020F0502020204030204" pitchFamily="34" charset="0"/>
                <a:cs typeface="Calibri" panose="020F0502020204030204" pitchFamily="34" charset="0"/>
              </a:rPr>
              <a:t>Postmaster filter to move tickets into queues according to keywords in the subject</a:t>
            </a:r>
          </a:p>
          <a:p>
            <a:pPr algn="just">
              <a:buFont typeface="Wingdings" panose="05000000000000000000" pitchFamily="2" charset="2"/>
              <a:buChar char="§"/>
            </a:pPr>
            <a:r>
              <a:rPr lang="en-US" sz="1400" dirty="0">
                <a:latin typeface="Calibri" panose="020F0502020204030204" pitchFamily="34" charset="0"/>
                <a:cs typeface="Calibri" panose="020F0502020204030204" pitchFamily="34" charset="0"/>
              </a:rPr>
              <a:t>Ticket Bulk feature to process a large amount of tickets with one click</a:t>
            </a:r>
          </a:p>
          <a:p>
            <a:pPr algn="just">
              <a:buFont typeface="Wingdings" panose="05000000000000000000" pitchFamily="2" charset="2"/>
              <a:buChar char="§"/>
            </a:pPr>
            <a:r>
              <a:rPr lang="en-US" sz="1400" dirty="0">
                <a:latin typeface="Calibri" panose="020F0502020204030204" pitchFamily="34" charset="0"/>
                <a:cs typeface="Calibri" panose="020F0502020204030204" pitchFamily="34" charset="0"/>
              </a:rPr>
              <a:t>Master Slave feature to process changes in the master ticket in assigned slave tickets as well</a:t>
            </a:r>
          </a:p>
          <a:p>
            <a:pPr algn="just">
              <a:buFont typeface="Wingdings" panose="05000000000000000000" pitchFamily="2" charset="2"/>
              <a:buChar char="§"/>
            </a:pPr>
            <a:r>
              <a:rPr lang="en-US" sz="1400" dirty="0">
                <a:latin typeface="Calibri" panose="020F0502020204030204" pitchFamily="34" charset="0"/>
                <a:cs typeface="Calibri" panose="020F0502020204030204" pitchFamily="34" charset="0"/>
              </a:rPr>
              <a:t>Automatic creation and follow-up from SMS </a:t>
            </a:r>
            <a:r>
              <a:rPr lang="en-US" sz="1400" dirty="0" smtClean="0">
                <a:latin typeface="Calibri" panose="020F0502020204030204" pitchFamily="34" charset="0"/>
                <a:cs typeface="Calibri" panose="020F0502020204030204" pitchFamily="34" charset="0"/>
              </a:rPr>
              <a:t>alerts</a:t>
            </a:r>
            <a:endParaRPr lang="en-US" sz="14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pPr>
              <a:defRPr/>
            </a:pPr>
            <a:r>
              <a:rPr lang="en-US" smtClean="0"/>
              <a:t>Eurus Internetworks Pvt. Ltd., New Delhi</a:t>
            </a:r>
            <a:endParaRPr lang="en-US"/>
          </a:p>
        </p:txBody>
      </p:sp>
      <p:pic>
        <p:nvPicPr>
          <p:cNvPr id="3074" name="Picture 2" descr="https://www.otrs.com/wp-content/uploads/2016/03/OTRS_Business_Solution_w-Process_management_Inhouse_Repa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4140" y="2406278"/>
            <a:ext cx="4510474" cy="220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53940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17563" y="228600"/>
            <a:ext cx="10871200" cy="990600"/>
          </a:xfrm>
        </p:spPr>
        <p:txBody>
          <a:bodyPr/>
          <a:lstStyle/>
          <a:p>
            <a:pPr algn="ctr"/>
            <a:r>
              <a:rPr lang="en-US" altLang="en-US" dirty="0" smtClean="0"/>
              <a:t>Viewing, Browsing, Searching</a:t>
            </a:r>
          </a:p>
        </p:txBody>
      </p:sp>
      <p:sp>
        <p:nvSpPr>
          <p:cNvPr id="17411" name="Content Placeholder 2"/>
          <p:cNvSpPr>
            <a:spLocks noGrp="1"/>
          </p:cNvSpPr>
          <p:nvPr>
            <p:ph sz="quarter" idx="1"/>
          </p:nvPr>
        </p:nvSpPr>
        <p:spPr>
          <a:xfrm>
            <a:off x="817563" y="1600200"/>
            <a:ext cx="10871200" cy="4495800"/>
          </a:xfrm>
        </p:spPr>
        <p:txBody>
          <a:bodyPr/>
          <a:lstStyle/>
          <a:p>
            <a:pPr marL="0" indent="0">
              <a:buNone/>
            </a:pPr>
            <a:r>
              <a:rPr lang="en-US" altLang="en-US" sz="1800" b="1" u="sng" dirty="0" smtClean="0">
                <a:latin typeface="Calibri" panose="020F0502020204030204" pitchFamily="34" charset="0"/>
                <a:cs typeface="Calibri" panose="020F0502020204030204" pitchFamily="34" charset="0"/>
              </a:rPr>
              <a:t>Viewing Tickets</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Queue View- Your subscribed queues</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Escalation View-Sorted by remaining time to escalation </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Status View- sorted by current status</a:t>
            </a:r>
          </a:p>
          <a:p>
            <a:pPr>
              <a:buFont typeface="Wingdings" panose="05000000000000000000" pitchFamily="2" charset="2"/>
              <a:buChar char="§"/>
            </a:pPr>
            <a:r>
              <a:rPr lang="en-US" altLang="en-US" sz="1800" dirty="0" smtClean="0">
                <a:latin typeface="Calibri" panose="020F0502020204030204" pitchFamily="34" charset="0"/>
                <a:cs typeface="Calibri" panose="020F0502020204030204" pitchFamily="34" charset="0"/>
              </a:rPr>
              <a:t>Expandable article trees. (‘Article’ refers to a single message in tree that may consist of several messages exchanged back and forth)</a:t>
            </a:r>
          </a:p>
          <a:p>
            <a:pPr marL="0" indent="0">
              <a:buNone/>
            </a:pPr>
            <a:r>
              <a:rPr lang="en-US" altLang="en-US" sz="1800" b="1" u="sng" dirty="0" smtClean="0">
                <a:latin typeface="Calibri" panose="020F0502020204030204" pitchFamily="34" charset="0"/>
                <a:cs typeface="Calibri" panose="020F0502020204030204" pitchFamily="34" charset="0"/>
              </a:rPr>
              <a:t>Search</a:t>
            </a:r>
          </a:p>
          <a:p>
            <a:pPr>
              <a:buFont typeface="Wingdings" panose="05000000000000000000" pitchFamily="2" charset="2"/>
              <a:buChar char="§"/>
            </a:pPr>
            <a:r>
              <a:rPr lang="en-US" altLang="en-US" sz="1800" dirty="0"/>
              <a:t>Optimized full text search </a:t>
            </a:r>
          </a:p>
          <a:p>
            <a:pPr>
              <a:buFont typeface="Wingdings" panose="05000000000000000000" pitchFamily="2" charset="2"/>
              <a:buChar char="§"/>
            </a:pPr>
            <a:r>
              <a:rPr lang="en-US" altLang="en-US" sz="1800" dirty="0"/>
              <a:t>Efficient ticket lookup</a:t>
            </a:r>
          </a:p>
          <a:p>
            <a:pPr>
              <a:buFont typeface="Wingdings" panose="05000000000000000000" pitchFamily="2" charset="2"/>
              <a:buChar char="§"/>
            </a:pPr>
            <a:r>
              <a:rPr lang="en-US" altLang="en-US" sz="1800" dirty="0"/>
              <a:t>Linking &amp; splitting of tickets and FAQ articles.</a:t>
            </a:r>
          </a:p>
          <a:p>
            <a:endParaRPr lang="en-US" altLang="en-US" sz="1800" dirty="0" smtClean="0">
              <a:latin typeface="Calibri" panose="020F0502020204030204" pitchFamily="34" charset="0"/>
              <a:cs typeface="Calibri" panose="020F0502020204030204" pitchFamily="34" charset="0"/>
            </a:endParaRPr>
          </a:p>
          <a:p>
            <a:endParaRPr lang="en-US" altLang="en-US" sz="1800" dirty="0" smtClean="0">
              <a:latin typeface="Calibri" panose="020F0502020204030204" pitchFamily="34" charset="0"/>
              <a:cs typeface="Calibri" panose="020F0502020204030204" pitchFamily="34" charset="0"/>
            </a:endParaRPr>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latin typeface="Calibri" panose="020F0502020204030204" pitchFamily="34" charset="0"/>
                <a:cs typeface="Calibri" panose="020F0502020204030204" pitchFamily="34" charset="0"/>
              </a:rPr>
              <a:t>Control </a:t>
            </a:r>
            <a:r>
              <a:rPr lang="en-US" sz="2400" b="1" dirty="0">
                <a:latin typeface="Calibri" panose="020F0502020204030204" pitchFamily="34" charset="0"/>
                <a:cs typeface="Calibri" panose="020F0502020204030204" pitchFamily="34" charset="0"/>
              </a:rPr>
              <a:t>with </a:t>
            </a:r>
            <a:r>
              <a:rPr lang="en-US" sz="2400" b="1" dirty="0" smtClean="0">
                <a:latin typeface="Calibri" panose="020F0502020204030204" pitchFamily="34" charset="0"/>
                <a:cs typeface="Calibri" panose="020F0502020204030204" pitchFamily="34" charset="0"/>
              </a:rPr>
              <a:t>Agent Dashboard</a:t>
            </a:r>
            <a:endParaRPr lang="en-US" sz="2400" b="1" dirty="0"/>
          </a:p>
        </p:txBody>
      </p:sp>
      <p:sp>
        <p:nvSpPr>
          <p:cNvPr id="3" name="Content Placeholder 2"/>
          <p:cNvSpPr>
            <a:spLocks noGrp="1"/>
          </p:cNvSpPr>
          <p:nvPr>
            <p:ph sz="quarter" idx="1"/>
          </p:nvPr>
        </p:nvSpPr>
        <p:spPr>
          <a:xfrm>
            <a:off x="396077" y="1648752"/>
            <a:ext cx="6789649" cy="4495800"/>
          </a:xfrm>
        </p:spPr>
        <p:txBody>
          <a:bodyPr/>
          <a:lstStyle/>
          <a:p>
            <a:pPr algn="just">
              <a:buFont typeface="Wingdings" panose="05000000000000000000" pitchFamily="2" charset="2"/>
              <a:buChar char="§"/>
            </a:pPr>
            <a:r>
              <a:rPr lang="en-US" sz="1300" dirty="0" smtClean="0">
                <a:latin typeface="Calibri" panose="020F0502020204030204" pitchFamily="34" charset="0"/>
                <a:cs typeface="Calibri" panose="020F0502020204030204" pitchFamily="34" charset="0"/>
              </a:rPr>
              <a:t>Maximum </a:t>
            </a:r>
            <a:r>
              <a:rPr lang="en-US" sz="1300" dirty="0">
                <a:latin typeface="Calibri" panose="020F0502020204030204" pitchFamily="34" charset="0"/>
                <a:cs typeface="Calibri" panose="020F0502020204030204" pitchFamily="34" charset="0"/>
              </a:rPr>
              <a:t>information and adaptability to your needs – That’s the essence of the agent dashboard of </a:t>
            </a:r>
            <a:r>
              <a:rPr lang="en-US" sz="1300" dirty="0" smtClean="0">
                <a:latin typeface="Calibri" panose="020F0502020204030204" pitchFamily="34" charset="0"/>
                <a:cs typeface="Calibri" panose="020F0502020204030204" pitchFamily="34" charset="0"/>
              </a:rPr>
              <a:t>the </a:t>
            </a:r>
            <a:r>
              <a:rPr lang="en-US" sz="1300" dirty="0">
                <a:latin typeface="Calibri" panose="020F0502020204030204" pitchFamily="34" charset="0"/>
                <a:cs typeface="Calibri" panose="020F0502020204030204" pitchFamily="34" charset="0"/>
              </a:rPr>
              <a:t>service desk software OTRS. It’s composed of single widgets that can be rearranged, removed or added at any time. The top menu can also be organized via drag and drop. Above all, the OTRS agent dashboard offers the following features:</a:t>
            </a:r>
          </a:p>
          <a:p>
            <a:pPr algn="just">
              <a:buFont typeface="Wingdings" panose="05000000000000000000" pitchFamily="2" charset="2"/>
              <a:buChar char="§"/>
            </a:pPr>
            <a:r>
              <a:rPr lang="en-US" sz="1300" dirty="0">
                <a:latin typeface="Calibri" panose="020F0502020204030204" pitchFamily="34" charset="0"/>
                <a:cs typeface="Calibri" panose="020F0502020204030204" pitchFamily="34" charset="0"/>
              </a:rPr>
              <a:t>Overviews of new, open, watched, escalated or pending tickets, as well as running process tickets</a:t>
            </a:r>
          </a:p>
          <a:p>
            <a:pPr algn="just">
              <a:buFont typeface="Wingdings" panose="05000000000000000000" pitchFamily="2" charset="2"/>
              <a:buChar char="§"/>
            </a:pPr>
            <a:r>
              <a:rPr lang="en-US" sz="1300" dirty="0">
                <a:latin typeface="Calibri" panose="020F0502020204030204" pitchFamily="34" charset="0"/>
                <a:cs typeface="Calibri" panose="020F0502020204030204" pitchFamily="34" charset="0"/>
              </a:rPr>
              <a:t>Overviews that can be filtered flexibly according to priority, escalation time, SLA, service, type, etc.</a:t>
            </a:r>
          </a:p>
          <a:p>
            <a:pPr algn="just">
              <a:buFont typeface="Wingdings" panose="05000000000000000000" pitchFamily="2" charset="2"/>
              <a:buChar char="§"/>
            </a:pPr>
            <a:r>
              <a:rPr lang="en-US" sz="1300" dirty="0">
                <a:latin typeface="Calibri" panose="020F0502020204030204" pitchFamily="34" charset="0"/>
                <a:cs typeface="Calibri" panose="020F0502020204030204" pitchFamily="34" charset="0"/>
              </a:rPr>
              <a:t>Overview of and subscription to queues and services you want to get email notifications from</a:t>
            </a:r>
          </a:p>
          <a:p>
            <a:pPr algn="just">
              <a:buFont typeface="Wingdings" panose="05000000000000000000" pitchFamily="2" charset="2"/>
              <a:buChar char="§"/>
            </a:pPr>
            <a:r>
              <a:rPr lang="en-US" sz="1300" dirty="0">
                <a:latin typeface="Calibri" panose="020F0502020204030204" pitchFamily="34" charset="0"/>
                <a:cs typeface="Calibri" panose="020F0502020204030204" pitchFamily="34" charset="0"/>
              </a:rPr>
              <a:t>Email notifications about new tickets and changes, enabling work outside of the agent interface</a:t>
            </a:r>
          </a:p>
          <a:p>
            <a:pPr algn="just">
              <a:buFont typeface="Wingdings" panose="05000000000000000000" pitchFamily="2" charset="2"/>
              <a:buChar char="§"/>
            </a:pPr>
            <a:r>
              <a:rPr lang="en-US" sz="1300" dirty="0">
                <a:latin typeface="Calibri" panose="020F0502020204030204" pitchFamily="34" charset="0"/>
                <a:cs typeface="Calibri" panose="020F0502020204030204" pitchFamily="34" charset="0"/>
              </a:rPr>
              <a:t>Ticket lock and unlock feature to prevent two agents from working on a ticket at the same time</a:t>
            </a:r>
          </a:p>
          <a:p>
            <a:pPr algn="just">
              <a:buFont typeface="Wingdings" panose="05000000000000000000" pitchFamily="2" charset="2"/>
              <a:buChar char="§"/>
            </a:pPr>
            <a:r>
              <a:rPr lang="en-US" sz="1300" dirty="0">
                <a:latin typeface="Calibri" panose="020F0502020204030204" pitchFamily="34" charset="0"/>
                <a:cs typeface="Calibri" panose="020F0502020204030204" pitchFamily="34" charset="0"/>
              </a:rPr>
              <a:t>Clear and traceable assignment of owners and individuals responsible for working on tickets</a:t>
            </a:r>
          </a:p>
          <a:p>
            <a:pPr algn="just">
              <a:buFont typeface="Wingdings" panose="05000000000000000000" pitchFamily="2" charset="2"/>
              <a:buChar char="§"/>
            </a:pPr>
            <a:r>
              <a:rPr lang="en-US" sz="1300" dirty="0" smtClean="0">
                <a:latin typeface="Calibri" panose="020F0502020204030204" pitchFamily="34" charset="0"/>
                <a:cs typeface="Calibri" panose="020F0502020204030204" pitchFamily="34" charset="0"/>
              </a:rPr>
              <a:t>Out-of-office </a:t>
            </a:r>
            <a:r>
              <a:rPr lang="en-US" sz="1300" dirty="0">
                <a:latin typeface="Calibri" panose="020F0502020204030204" pitchFamily="34" charset="0"/>
                <a:cs typeface="Calibri" panose="020F0502020204030204" pitchFamily="34" charset="0"/>
              </a:rPr>
              <a:t>feature and visualization of agents that are away</a:t>
            </a:r>
          </a:p>
          <a:p>
            <a:pPr algn="just">
              <a:buFont typeface="Wingdings" panose="05000000000000000000" pitchFamily="2" charset="2"/>
              <a:buChar char="§"/>
            </a:pPr>
            <a:r>
              <a:rPr lang="en-US" sz="1300" dirty="0">
                <a:latin typeface="Calibri" panose="020F0502020204030204" pitchFamily="34" charset="0"/>
                <a:cs typeface="Calibri" panose="020F0502020204030204" pitchFamily="34" charset="0"/>
              </a:rPr>
              <a:t>Powerful search feature</a:t>
            </a:r>
          </a:p>
          <a:p>
            <a:pPr algn="just">
              <a:buFont typeface="Wingdings" panose="05000000000000000000" pitchFamily="2" charset="2"/>
              <a:buChar char="§"/>
            </a:pPr>
            <a:r>
              <a:rPr lang="en-US" sz="1300" dirty="0">
                <a:latin typeface="Calibri" panose="020F0502020204030204" pitchFamily="34" charset="0"/>
                <a:cs typeface="Calibri" panose="020F0502020204030204" pitchFamily="34" charset="0"/>
              </a:rPr>
              <a:t>7-Day statistics</a:t>
            </a:r>
          </a:p>
          <a:p>
            <a:pPr algn="just">
              <a:buFont typeface="Wingdings" panose="05000000000000000000" pitchFamily="2" charset="2"/>
              <a:buChar char="§"/>
            </a:pPr>
            <a:r>
              <a:rPr lang="en-US" sz="1300" dirty="0">
                <a:latin typeface="Calibri" panose="020F0502020204030204" pitchFamily="34" charset="0"/>
                <a:cs typeface="Calibri" panose="020F0502020204030204" pitchFamily="34" charset="0"/>
              </a:rPr>
              <a:t>Further statistics on number of tickets and processing time</a:t>
            </a:r>
          </a:p>
          <a:p>
            <a:pPr algn="just">
              <a:buFont typeface="Wingdings" panose="05000000000000000000" pitchFamily="2" charset="2"/>
              <a:buChar char="§"/>
            </a:pPr>
            <a:endParaRPr lang="en-US" sz="13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pPr>
              <a:defRPr/>
            </a:pPr>
            <a:r>
              <a:rPr lang="en-US" smtClean="0"/>
              <a:t>Eurus Internetworks Pvt. Ltd., New Delhi</a:t>
            </a:r>
            <a:endParaRPr lang="en-US"/>
          </a:p>
        </p:txBody>
      </p:sp>
      <p:pic>
        <p:nvPicPr>
          <p:cNvPr id="1028" name="Picture 4" descr="https://www.otrs.com/wp-content/uploads/2016/03/OTRS_Business_Solution_w-Dashboard-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857" y="2566556"/>
            <a:ext cx="4279207" cy="220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51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a:latin typeface="Calibri" panose="020F0502020204030204" pitchFamily="34" charset="0"/>
                <a:cs typeface="Calibri" panose="020F0502020204030204" pitchFamily="34" charset="0"/>
              </a:rPr>
              <a:t>Knowledge </a:t>
            </a:r>
            <a:r>
              <a:rPr lang="en-US" sz="2400" b="1" dirty="0" smtClean="0">
                <a:latin typeface="Calibri" panose="020F0502020204030204" pitchFamily="34" charset="0"/>
                <a:cs typeface="Calibri" panose="020F0502020204030204" pitchFamily="34" charset="0"/>
              </a:rPr>
              <a:t>Management </a:t>
            </a:r>
            <a:r>
              <a:rPr lang="en-US" sz="2400" b="1" dirty="0">
                <a:latin typeface="Calibri" panose="020F0502020204030204" pitchFamily="34" charset="0"/>
                <a:cs typeface="Calibri" panose="020F0502020204030204" pitchFamily="34" charset="0"/>
              </a:rPr>
              <a:t>and </a:t>
            </a:r>
            <a:r>
              <a:rPr lang="en-US" sz="2400" b="1" dirty="0" smtClean="0">
                <a:latin typeface="Calibri" panose="020F0502020204030204" pitchFamily="34" charset="0"/>
                <a:cs typeface="Calibri" panose="020F0502020204030204" pitchFamily="34" charset="0"/>
              </a:rPr>
              <a:t>Self-Service</a:t>
            </a:r>
            <a:endParaRPr lang="en-US" sz="2400" b="1"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
          </p:nvPr>
        </p:nvSpPr>
        <p:spPr>
          <a:xfrm>
            <a:off x="816864" y="1600200"/>
            <a:ext cx="6336495" cy="4495800"/>
          </a:xfrm>
        </p:spPr>
        <p:txBody>
          <a:bodyPr/>
          <a:lstStyle/>
          <a:p>
            <a:pPr algn="just">
              <a:buFont typeface="Wingdings" panose="05000000000000000000" pitchFamily="2" charset="2"/>
              <a:buChar char="§"/>
            </a:pPr>
            <a:r>
              <a:rPr lang="en-US" sz="1500" dirty="0" smtClean="0">
                <a:latin typeface="Calibri" panose="020F0502020204030204" pitchFamily="34" charset="0"/>
                <a:cs typeface="Calibri" panose="020F0502020204030204" pitchFamily="34" charset="0"/>
              </a:rPr>
              <a:t>Knowledge </a:t>
            </a:r>
            <a:r>
              <a:rPr lang="en-US" sz="1500" dirty="0">
                <a:latin typeface="Calibri" panose="020F0502020204030204" pitchFamily="34" charset="0"/>
                <a:cs typeface="Calibri" panose="020F0502020204030204" pitchFamily="34" charset="0"/>
              </a:rPr>
              <a:t>documentation and customer self-service made easy – The </a:t>
            </a:r>
            <a:r>
              <a:rPr lang="en-US" sz="1500" dirty="0" smtClean="0">
                <a:latin typeface="Calibri" panose="020F0502020204030204" pitchFamily="34" charset="0"/>
                <a:cs typeface="Calibri" panose="020F0502020204030204" pitchFamily="34" charset="0"/>
              </a:rPr>
              <a:t>OTRS </a:t>
            </a:r>
            <a:r>
              <a:rPr lang="en-US" sz="1500" dirty="0">
                <a:latin typeface="Calibri" panose="020F0502020204030204" pitchFamily="34" charset="0"/>
                <a:cs typeface="Calibri" panose="020F0502020204030204" pitchFamily="34" charset="0"/>
              </a:rPr>
              <a:t>“FAQ” feature offers the possibility of documenting incident solutions and service desk agent know-how, and of having those entries reviewed and rated by others. To offer self-service to customers, thus taking a load off your service desk, the FAQ articles can also be displayed in the OTRS Customer Portal or on any other website using the free FAQ connector. OTRS offers you the following functionalities:</a:t>
            </a:r>
          </a:p>
          <a:p>
            <a:pPr algn="just">
              <a:buFont typeface="Wingdings" panose="05000000000000000000" pitchFamily="2" charset="2"/>
              <a:buChar char="§"/>
            </a:pPr>
            <a:r>
              <a:rPr lang="en-US" sz="1500" dirty="0">
                <a:latin typeface="Calibri" panose="020F0502020204030204" pitchFamily="34" charset="0"/>
                <a:cs typeface="Calibri" panose="020F0502020204030204" pitchFamily="34" charset="0"/>
              </a:rPr>
              <a:t>FAQ articles can be created, reviewed, released and enhanced with attachments</a:t>
            </a:r>
          </a:p>
          <a:p>
            <a:pPr algn="just">
              <a:buFont typeface="Wingdings" panose="05000000000000000000" pitchFamily="2" charset="2"/>
              <a:buChar char="§"/>
            </a:pPr>
            <a:r>
              <a:rPr lang="en-US" sz="1500" dirty="0">
                <a:latin typeface="Calibri" panose="020F0502020204030204" pitchFamily="34" charset="0"/>
                <a:cs typeface="Calibri" panose="020F0502020204030204" pitchFamily="34" charset="0"/>
              </a:rPr>
              <a:t>Support for translations</a:t>
            </a:r>
          </a:p>
          <a:p>
            <a:pPr algn="just">
              <a:buFont typeface="Wingdings" panose="05000000000000000000" pitchFamily="2" charset="2"/>
              <a:buChar char="§"/>
            </a:pPr>
            <a:r>
              <a:rPr lang="en-US" sz="1500" dirty="0">
                <a:latin typeface="Calibri" panose="020F0502020204030204" pitchFamily="34" charset="0"/>
                <a:cs typeface="Calibri" panose="020F0502020204030204" pitchFamily="34" charset="0"/>
              </a:rPr>
              <a:t>Clear history of changes</a:t>
            </a:r>
          </a:p>
          <a:p>
            <a:pPr algn="just">
              <a:buFont typeface="Wingdings" panose="05000000000000000000" pitchFamily="2" charset="2"/>
              <a:buChar char="§"/>
            </a:pPr>
            <a:r>
              <a:rPr lang="en-US" sz="1500" dirty="0">
                <a:latin typeface="Calibri" panose="020F0502020204030204" pitchFamily="34" charset="0"/>
                <a:cs typeface="Calibri" panose="020F0502020204030204" pitchFamily="34" charset="0"/>
              </a:rPr>
              <a:t>Rating feature for quality assurance</a:t>
            </a:r>
          </a:p>
          <a:p>
            <a:pPr algn="just">
              <a:buFont typeface="Wingdings" panose="05000000000000000000" pitchFamily="2" charset="2"/>
              <a:buChar char="§"/>
            </a:pPr>
            <a:r>
              <a:rPr lang="en-US" sz="1500" dirty="0">
                <a:latin typeface="Calibri" panose="020F0502020204030204" pitchFamily="34" charset="0"/>
                <a:cs typeface="Calibri" panose="020F0502020204030204" pitchFamily="34" charset="0"/>
              </a:rPr>
              <a:t>Linking of FAQ articles with tickets and services to quickly send a solution</a:t>
            </a:r>
          </a:p>
          <a:p>
            <a:pPr algn="just">
              <a:buFont typeface="Wingdings" panose="05000000000000000000" pitchFamily="2" charset="2"/>
              <a:buChar char="§"/>
            </a:pPr>
            <a:r>
              <a:rPr lang="en-US" sz="1500" dirty="0">
                <a:latin typeface="Calibri" panose="020F0502020204030204" pitchFamily="34" charset="0"/>
                <a:cs typeface="Calibri" panose="020F0502020204030204" pitchFamily="34" charset="0"/>
              </a:rPr>
              <a:t>Full-text search to find FAQ articles faster</a:t>
            </a:r>
          </a:p>
          <a:p>
            <a:pPr algn="just">
              <a:buFont typeface="Wingdings" panose="05000000000000000000" pitchFamily="2" charset="2"/>
              <a:buChar char="§"/>
            </a:pPr>
            <a:r>
              <a:rPr lang="en-US" sz="1500" dirty="0">
                <a:latin typeface="Calibri" panose="020F0502020204030204" pitchFamily="34" charset="0"/>
                <a:cs typeface="Calibri" panose="020F0502020204030204" pitchFamily="34" charset="0"/>
              </a:rPr>
              <a:t>Define different categories to restrict access for certain user groups</a:t>
            </a:r>
          </a:p>
          <a:p>
            <a:pPr algn="just">
              <a:buFont typeface="Wingdings" panose="05000000000000000000" pitchFamily="2" charset="2"/>
              <a:buChar char="§"/>
            </a:pPr>
            <a:endParaRPr lang="en-US" sz="15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pPr>
              <a:defRPr/>
            </a:pPr>
            <a:r>
              <a:rPr lang="en-US" smtClean="0"/>
              <a:t>Eurus Internetworks Pvt. Ltd., New Delhi</a:t>
            </a:r>
            <a:endParaRPr lang="en-US"/>
          </a:p>
        </p:txBody>
      </p:sp>
      <p:pic>
        <p:nvPicPr>
          <p:cNvPr id="2050" name="Picture 2" descr="OTRS_Business_Solution_w-OTRS_ID_FA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6672" y="2818520"/>
            <a:ext cx="4044608" cy="205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1379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17563" y="228600"/>
            <a:ext cx="10871200" cy="990600"/>
          </a:xfrm>
        </p:spPr>
        <p:txBody>
          <a:bodyPr/>
          <a:lstStyle/>
          <a:p>
            <a:pPr algn="ctr"/>
            <a:r>
              <a:rPr lang="en-US" altLang="en-US" b="1" u="sng" dirty="0" smtClean="0"/>
              <a:t>Knowledge Management</a:t>
            </a:r>
          </a:p>
        </p:txBody>
      </p:sp>
      <p:sp>
        <p:nvSpPr>
          <p:cNvPr id="19459" name="Content Placeholder 2"/>
          <p:cNvSpPr>
            <a:spLocks noGrp="1"/>
          </p:cNvSpPr>
          <p:nvPr>
            <p:ph sz="quarter" idx="1"/>
          </p:nvPr>
        </p:nvSpPr>
        <p:spPr>
          <a:xfrm>
            <a:off x="608013" y="1660525"/>
            <a:ext cx="10515600" cy="4351338"/>
          </a:xfrm>
        </p:spPr>
        <p:txBody>
          <a:bodyPr/>
          <a:lstStyle/>
          <a:p>
            <a:pPr>
              <a:buFont typeface="Arial" panose="020B0604020202020204" pitchFamily="34" charset="0"/>
              <a:buNone/>
            </a:pPr>
            <a:r>
              <a:rPr lang="en-US" altLang="en-US" smtClean="0"/>
              <a:t>   The knowledge base enables faster problem resolution and allows employees quick access to information.</a:t>
            </a:r>
          </a:p>
        </p:txBody>
      </p:sp>
      <p:sp>
        <p:nvSpPr>
          <p:cNvPr id="5" name="Footer Placeholder 1"/>
          <p:cNvSpPr txBox="1">
            <a:spLocks/>
          </p:cNvSpPr>
          <p:nvPr/>
        </p:nvSpPr>
        <p:spPr>
          <a:xfrm>
            <a:off x="0" y="6248400"/>
            <a:ext cx="12192000" cy="365125"/>
          </a:xfrm>
          <a:prstGeom prst="rect">
            <a:avLst/>
          </a:prstGeom>
        </p:spPr>
        <p:txBody>
          <a:bodyPr vert="horz" anchor="ctr"/>
          <a:lstStyle>
            <a:defPPr>
              <a:defRPr lang="en-US"/>
            </a:defPPr>
            <a:lvl1pPr algn="r" rtl="0" eaLnBrk="1" fontAlgn="base" latinLnBrk="0" hangingPunct="1">
              <a:spcBef>
                <a:spcPct val="0"/>
              </a:spcBef>
              <a:spcAft>
                <a:spcPct val="0"/>
              </a:spcAft>
              <a:defRPr kumimoji="0" sz="1400"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dirty="0" smtClean="0"/>
              <a:t>Eurus Internetworks Pvt. Ltd., New Delhi</a:t>
            </a:r>
            <a:endParaRPr lang="en-US"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8">
      <a:dk1>
        <a:sysClr val="windowText" lastClr="000000"/>
      </a:dk1>
      <a:lt1>
        <a:sysClr val="window" lastClr="FFFFFF"/>
      </a:lt1>
      <a:dk2>
        <a:srgbClr val="005390"/>
      </a:dk2>
      <a:lt2>
        <a:srgbClr val="EBDDC3"/>
      </a:lt2>
      <a:accent1>
        <a:srgbClr val="F2F2F2"/>
      </a:accent1>
      <a:accent2>
        <a:srgbClr val="00539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8">
    <a:dk1>
      <a:sysClr val="windowText" lastClr="000000"/>
    </a:dk1>
    <a:lt1>
      <a:sysClr val="window" lastClr="FFFFFF"/>
    </a:lt1>
    <a:dk2>
      <a:srgbClr val="005390"/>
    </a:dk2>
    <a:lt2>
      <a:srgbClr val="EBDDC3"/>
    </a:lt2>
    <a:accent1>
      <a:srgbClr val="F2F2F2"/>
    </a:accent1>
    <a:accent2>
      <a:srgbClr val="005390"/>
    </a:accent2>
    <a:accent3>
      <a:srgbClr val="A5AB81"/>
    </a:accent3>
    <a:accent4>
      <a:srgbClr val="D8B25C"/>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AE9961A-FBB7-489A-81A4-8F8F99419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797</TotalTime>
  <Words>1432</Words>
  <Application>Microsoft Office PowerPoint</Application>
  <PresentationFormat>Widescreen</PresentationFormat>
  <Paragraphs>148</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Tw Cen MT</vt:lpstr>
      <vt:lpstr>Wingdings</vt:lpstr>
      <vt:lpstr>Wingdings 2</vt:lpstr>
      <vt:lpstr>Median</vt:lpstr>
      <vt:lpstr>Email Management System</vt:lpstr>
      <vt:lpstr>Overview</vt:lpstr>
      <vt:lpstr>How it Works</vt:lpstr>
      <vt:lpstr>Ticket Management</vt:lpstr>
      <vt:lpstr>Efficient Automation of Business Processes</vt:lpstr>
      <vt:lpstr>Viewing, Browsing, Searching</vt:lpstr>
      <vt:lpstr>Control with Agent Dashboard</vt:lpstr>
      <vt:lpstr>Knowledge Management and Self-Service</vt:lpstr>
      <vt:lpstr>Knowledge Management</vt:lpstr>
      <vt:lpstr>Flexible Structure</vt:lpstr>
      <vt:lpstr>Approval Process</vt:lpstr>
      <vt:lpstr>Root Cause Analysis</vt:lpstr>
      <vt:lpstr>Self Service</vt:lpstr>
      <vt:lpstr>Anytime, Anywhere Access</vt:lpstr>
      <vt:lpstr>Ticket Management Tools</vt:lpstr>
      <vt:lpstr>Reporting</vt:lpstr>
      <vt:lpstr>Dashboard</vt:lpstr>
      <vt:lpstr>Report Creation</vt:lpstr>
      <vt:lpstr>Data Import and Export</vt:lpstr>
      <vt:lpstr>Access Management</vt:lpstr>
      <vt:lpstr>Accessibility</vt:lpstr>
      <vt:lpstr>Authentication</vt:lpstr>
      <vt:lpstr>Role Based Access</vt:lpstr>
      <vt:lpstr>Access Control Lists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Management System</dc:title>
  <dc:creator>Deepak Gupta</dc:creator>
  <cp:lastModifiedBy>Deepak Gupta</cp:lastModifiedBy>
  <cp:revision>59</cp:revision>
  <dcterms:created xsi:type="dcterms:W3CDTF">2016-10-18T13:15:09Z</dcterms:created>
  <dcterms:modified xsi:type="dcterms:W3CDTF">2018-09-26T06:34:49Z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TC034605439991</vt:lpwstr>
  </property>
</Properties>
</file>